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4" r:id="rId4"/>
    <p:sldId id="265" r:id="rId5"/>
    <p:sldId id="266" r:id="rId6"/>
    <p:sldId id="261" r:id="rId7"/>
    <p:sldId id="267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47"/>
    <p:restoredTop sz="96650"/>
  </p:normalViewPr>
  <p:slideViewPr>
    <p:cSldViewPr snapToGrid="0" snapToObjects="1">
      <p:cViewPr varScale="1">
        <p:scale>
          <a:sx n="121" d="100"/>
          <a:sy n="121" d="100"/>
        </p:scale>
        <p:origin x="176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55C54-DAD6-C442-A07C-EB11AF14AD44}" type="datetimeFigureOut">
              <a:rPr lang="it-IT" smtClean="0"/>
              <a:t>24/05/24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BD065-B966-E945-83D4-28502BA09B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352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Ringraziamenti</a:t>
            </a:r>
            <a:r>
              <a:rPr lang="it-IT" baseline="0" dirty="0"/>
              <a:t> per l’invito</a:t>
            </a:r>
          </a:p>
          <a:p>
            <a:endParaRPr lang="it-IT" baseline="0" dirty="0"/>
          </a:p>
          <a:p>
            <a:r>
              <a:rPr lang="it-IT" baseline="0" dirty="0"/>
              <a:t>Ragione dell’intervento: probabilmente fornire degli elementi di conoscenza; come diceva Antonio Gramsci “istruitevi perché avremo bisogno di tutta la vostra intelligenza”</a:t>
            </a:r>
          </a:p>
          <a:p>
            <a:endParaRPr lang="it-IT" baseline="0" dirty="0"/>
          </a:p>
          <a:p>
            <a:r>
              <a:rPr lang="it-IT" baseline="0" dirty="0"/>
              <a:t>Se il rapporto di lavoro offerto a un neo laureato fosse l’assunzione diretta a tempo indeterminato, non ci sarebbero problemi; anche a seguito della recente riforma del 2015 – Jobs Act – al lavoratore è garantita la pienezza dei diritti, salve le limitazioni introdotte in tema di recesso (di cui oggi non parleremo)</a:t>
            </a:r>
          </a:p>
          <a:p>
            <a:endParaRPr lang="it-IT" baseline="0" dirty="0"/>
          </a:p>
          <a:p>
            <a:r>
              <a:rPr lang="it-IT" baseline="0" dirty="0"/>
              <a:t>Di qui l’esigenza di fornire alcuni spunti circa il tipo di rapporti di lavoro che potrebbero </a:t>
            </a:r>
            <a:r>
              <a:rPr lang="it-IT" baseline="0" dirty="0" err="1"/>
              <a:t>esserVi</a:t>
            </a:r>
            <a:r>
              <a:rPr lang="it-IT" baseline="0" dirty="0"/>
              <a:t> presentati.</a:t>
            </a:r>
          </a:p>
          <a:p>
            <a:endParaRPr lang="it-IT" baseline="0" dirty="0"/>
          </a:p>
          <a:p>
            <a:r>
              <a:rPr lang="it-IT" baseline="0" dirty="0"/>
              <a:t>Il mio intervento viene prima del pranzo, per cui cercherò di essere particolarmente veloce e proverò a non farvi addormentare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0BD065-B966-E945-83D4-28502BA09B3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340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0BD065-B966-E945-83D4-28502BA09B3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720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it-IT" b="1" dirty="0"/>
              <a:t>LA CARTA COSTITUZIONALE</a:t>
            </a:r>
          </a:p>
          <a:p>
            <a:pPr marL="0" indent="0">
              <a:buNone/>
            </a:pPr>
            <a:r>
              <a:rPr lang="it-IT" dirty="0"/>
              <a:t>Art. 1 – L’Italia è una Repubblica democratica, fondata sul lavoro</a:t>
            </a:r>
          </a:p>
          <a:p>
            <a:pPr marL="0" indent="0">
              <a:buNone/>
            </a:pPr>
            <a:r>
              <a:rPr lang="it-IT" dirty="0"/>
              <a:t>Art. 3 – Principio</a:t>
            </a:r>
            <a:r>
              <a:rPr lang="it-IT" baseline="0" dirty="0"/>
              <a:t> di eguaglianza il lavoro come </a:t>
            </a:r>
            <a:r>
              <a:rPr lang="it-IT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status</a:t>
            </a: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attraverso il quale si realizza la partecipazione all’organizzazione politica, economica e sociale del Paese.</a:t>
            </a:r>
          </a:p>
          <a:p>
            <a:pPr marL="0" indent="0">
              <a:buNone/>
            </a:pP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Art.</a:t>
            </a:r>
            <a:r>
              <a:rPr lang="it-IT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 – Lavoro come diritto (comma 1), ma anche come dovere </a:t>
            </a: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 scegliere e svolgere un’attività o una funzione, concorrendo così al progresso materiale e spirituale della società secondo le proprie possibilità (comma 2)</a:t>
            </a:r>
          </a:p>
          <a:p>
            <a:pPr marL="0" indent="0">
              <a:buNone/>
            </a:pP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Art. 35, 36 e 37:</a:t>
            </a:r>
            <a:r>
              <a:rPr lang="it-IT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tutela del lavoro e del lavoratore; equa retribuzione; parità uomo – donna</a:t>
            </a:r>
          </a:p>
          <a:p>
            <a:pPr marL="0" indent="0">
              <a:buNone/>
            </a:pPr>
            <a:endParaRPr lang="it-IT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it-IT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Art. 41: libertà di impresa</a:t>
            </a:r>
          </a:p>
          <a:p>
            <a:pPr marL="0" indent="0">
              <a:buNone/>
            </a:pPr>
            <a:endParaRPr lang="it-IT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it-IT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Art. 45: “</a:t>
            </a: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Repubblica riconosce la funzione sociale della cooperazione a carattere di mutualità e senza fini di speculazione privata. La legge ne promuove e favorisce l'incremento con i mezzi più idonei e ne assicura, con gli opportuni controlli, il carattere e le finalità”</a:t>
            </a:r>
          </a:p>
          <a:p>
            <a:pPr marL="0" indent="0">
              <a:buNone/>
            </a:pP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it-IT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IL CODICE CIVILE</a:t>
            </a:r>
          </a:p>
          <a:p>
            <a:pPr marL="0" indent="0">
              <a:buNone/>
            </a:pP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Art.</a:t>
            </a:r>
            <a:r>
              <a:rPr lang="it-IT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2099: </a:t>
            </a: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retribuzione</a:t>
            </a:r>
          </a:p>
          <a:p>
            <a:pPr marL="0" indent="0">
              <a:buNone/>
            </a:pP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Art. 2103: mansioni</a:t>
            </a:r>
          </a:p>
          <a:p>
            <a:pPr marL="0" indent="0">
              <a:buNone/>
            </a:pP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Art. 2104 e 2105: obbligo di fedeltà e diligenza nell’esecuzione della prestazione</a:t>
            </a:r>
          </a:p>
          <a:p>
            <a:pPr marL="0" indent="0">
              <a:buNone/>
            </a:pP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Art. 2110: infortunio,</a:t>
            </a:r>
            <a:r>
              <a:rPr lang="it-IT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malattia, gravidanza, puerperio</a:t>
            </a:r>
          </a:p>
          <a:p>
            <a:pPr marL="0" indent="0">
              <a:buNone/>
            </a:pPr>
            <a:r>
              <a:rPr lang="it-IT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Art. 2113: rinunce e transazioni</a:t>
            </a:r>
          </a:p>
          <a:p>
            <a:pPr marL="0" indent="0">
              <a:buNone/>
            </a:pPr>
            <a:r>
              <a:rPr lang="it-IT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Art. 2120: TFR</a:t>
            </a:r>
          </a:p>
          <a:p>
            <a:pPr marL="0" indent="0">
              <a:buNone/>
            </a:pPr>
            <a:endParaRPr lang="it-IT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it-IT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 ANCHE ART. 2511 E SEGUENTI: DISCIPLINA – PERO’ – CHE HA SOLO RIGUARDO ALLA COSTITUZIONE DELLE COOPERATIVE E NON AL RAPPORTO DI LAVORO</a:t>
            </a:r>
          </a:p>
          <a:p>
            <a:pPr marL="0" indent="0">
              <a:buNone/>
            </a:pPr>
            <a:endParaRPr lang="it-IT" sz="1200" b="1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it-IT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LA LEGGE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4. IL CCNL</a:t>
            </a:r>
          </a:p>
          <a:p>
            <a:pPr marL="0" indent="0">
              <a:buNone/>
            </a:pPr>
            <a:r>
              <a:rPr lang="it-IT" dirty="0"/>
              <a:t>Nel caso che qui interessa potrebbe essere</a:t>
            </a:r>
          </a:p>
          <a:p>
            <a:pPr marL="0" indent="0">
              <a:buNone/>
            </a:pPr>
            <a:r>
              <a:rPr lang="it-IT" dirty="0"/>
              <a:t>Il CCNL per il personale dipendente di cooperative; tuttavia l’art. 1 fa salva</a:t>
            </a:r>
            <a:r>
              <a:rPr lang="it-IT" baseline="0" dirty="0"/>
              <a:t> la possibilità per la singola cooperativa di applicare il CCNL di comparto relativo al settore per cui svolge la attività</a:t>
            </a:r>
          </a:p>
          <a:p>
            <a:pPr marL="0" indent="0">
              <a:buNone/>
            </a:pPr>
            <a:r>
              <a:rPr lang="it-IT" baseline="0" dirty="0"/>
              <a:t>E quindi anche</a:t>
            </a:r>
          </a:p>
          <a:p>
            <a:pPr marL="0" indent="0">
              <a:buNone/>
            </a:pPr>
            <a:r>
              <a:rPr lang="it-IT" baseline="0" dirty="0"/>
              <a:t>Il CCNL Case di cura private / Istituzioni socio assistenziali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0BD065-B966-E945-83D4-28502BA09B3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5376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z="1200" dirty="0"/>
              <a:t>1. DISTINZIONE TRA</a:t>
            </a:r>
            <a:r>
              <a:rPr lang="it-IT" sz="1200" baseline="0" dirty="0"/>
              <a:t> RAPPORTO DI LAVORO SUBORDINATO E AUTONOMO</a:t>
            </a:r>
            <a:endParaRPr lang="it-IT" sz="1200" dirty="0"/>
          </a:p>
          <a:p>
            <a:pPr algn="just" eaLnBrk="1" hangingPunct="1"/>
            <a:r>
              <a:rPr lang="it-IT" sz="1200" dirty="0"/>
              <a:t>«il vincolo di soggezione del lavoratore al </a:t>
            </a:r>
            <a:r>
              <a:rPr lang="it-IT" sz="1200" u="sng" dirty="0"/>
              <a:t>potere direttivo</a:t>
            </a:r>
            <a:r>
              <a:rPr lang="it-IT" sz="1200" dirty="0"/>
              <a:t>, </a:t>
            </a:r>
            <a:r>
              <a:rPr lang="it-IT" sz="1200" u="sng" dirty="0"/>
              <a:t>organizzativo</a:t>
            </a:r>
            <a:r>
              <a:rPr lang="it-IT" sz="1200" dirty="0"/>
              <a:t> e </a:t>
            </a:r>
            <a:r>
              <a:rPr lang="it-IT" sz="1200" u="sng" dirty="0"/>
              <a:t>disciplinare</a:t>
            </a:r>
            <a:r>
              <a:rPr lang="it-IT" sz="1200" dirty="0"/>
              <a:t> del datore di lavoro, il quale discende dall'emanazione di </a:t>
            </a:r>
            <a:r>
              <a:rPr lang="it-IT" sz="1200" u="sng" dirty="0"/>
              <a:t>ordini specifici</a:t>
            </a:r>
            <a:r>
              <a:rPr lang="it-IT" sz="1200" dirty="0"/>
              <a:t>, oltre che dall'esercizio di </a:t>
            </a:r>
            <a:r>
              <a:rPr lang="it-IT" sz="1200" u="sng" dirty="0"/>
              <a:t>un'assidua attività di vigilanza e controllo </a:t>
            </a:r>
            <a:r>
              <a:rPr lang="it-IT" sz="1200" dirty="0"/>
              <a:t>dell'esecuzione delle prestazioni lavorative»; (Cass. 2728/2010; in senso conforme anche Cass. 7260/2009) </a:t>
            </a:r>
          </a:p>
          <a:p>
            <a:pPr algn="just" eaLnBrk="1" hangingPunct="1"/>
            <a:r>
              <a:rPr lang="it-IT" sz="1200" dirty="0"/>
              <a:t>e che «</a:t>
            </a:r>
            <a:r>
              <a:rPr lang="it-IT" sz="1200" u="sng" dirty="0"/>
              <a:t>inerisce alle intrinseche modalità di svolgimento delle prestazioni lavorative e non già soltanto al loro risultato</a:t>
            </a:r>
            <a:r>
              <a:rPr lang="it-IT" sz="1200" dirty="0"/>
              <a:t>»; (Cass. 28525/2008)</a:t>
            </a:r>
          </a:p>
          <a:p>
            <a:pPr algn="just" eaLnBrk="1" hangingPunct="1"/>
            <a:endParaRPr lang="it-IT" sz="1200" dirty="0"/>
          </a:p>
          <a:p>
            <a:pPr algn="just"/>
            <a:r>
              <a:rPr lang="it-IT" sz="1200" dirty="0"/>
              <a:t>INDAGINE</a:t>
            </a:r>
            <a:r>
              <a:rPr lang="it-IT" sz="1200" baseline="0" dirty="0"/>
              <a:t> FATTUALE E NON FORMALE: “</a:t>
            </a:r>
            <a:r>
              <a:rPr lang="it-IT" sz="1200" dirty="0">
                <a:latin typeface="Times New Roman" charset="0"/>
              </a:rPr>
              <a:t>l'esistenza del vincolo di subordinazione va valutata (…) avuto riguardo alla specificità dell'incarico conferito al lavoratore ed al modo della sua attuazione» (Cass. 9256/2009)</a:t>
            </a:r>
          </a:p>
          <a:p>
            <a:pPr algn="just"/>
            <a:endParaRPr lang="it-IT" sz="1200" dirty="0">
              <a:latin typeface="Times New Roman" charset="0"/>
            </a:endParaRPr>
          </a:p>
          <a:p>
            <a:pPr marL="0" indent="0" algn="just">
              <a:buFontTx/>
              <a:buNone/>
            </a:pPr>
            <a:r>
              <a:rPr lang="it-IT" sz="1200" dirty="0">
                <a:latin typeface="Times New Roman" charset="0"/>
              </a:rPr>
              <a:t>«ove l'assoggettamento del lavoratore alle direttive altrui non sia agevolmente apprezzabile a causa della peculiarità delle mansioni, occorre fare riferimento a </a:t>
            </a:r>
            <a:r>
              <a:rPr lang="it-IT" sz="1200" u="sng" dirty="0">
                <a:latin typeface="Times New Roman" charset="0"/>
              </a:rPr>
              <a:t>criteri complementari e sussidiari</a:t>
            </a:r>
            <a:r>
              <a:rPr lang="it-IT" sz="1200" dirty="0">
                <a:latin typeface="Times New Roman" charset="0"/>
              </a:rPr>
              <a:t> - come quelli </a:t>
            </a:r>
          </a:p>
          <a:p>
            <a:pPr marL="0" indent="0" algn="just">
              <a:buFont typeface="Wingdings" charset="0"/>
              <a:buChar char="ü"/>
            </a:pPr>
            <a:r>
              <a:rPr lang="it-IT" sz="1200" dirty="0">
                <a:latin typeface="Times New Roman" charset="0"/>
              </a:rPr>
              <a:t>della collaborazione, </a:t>
            </a:r>
          </a:p>
          <a:p>
            <a:pPr marL="0" indent="0" algn="just">
              <a:buFont typeface="Wingdings" charset="0"/>
              <a:buChar char="ü"/>
            </a:pPr>
            <a:r>
              <a:rPr lang="it-IT" sz="1200" dirty="0">
                <a:latin typeface="Times New Roman" charset="0"/>
              </a:rPr>
              <a:t>della continuità delle prestazioni, </a:t>
            </a:r>
          </a:p>
          <a:p>
            <a:pPr marL="0" indent="0" algn="just">
              <a:buFont typeface="Wingdings" charset="0"/>
              <a:buChar char="ü"/>
            </a:pPr>
            <a:r>
              <a:rPr lang="it-IT" sz="1200" dirty="0">
                <a:latin typeface="Times New Roman" charset="0"/>
              </a:rPr>
              <a:t>dell'osservanza di un orario predeterminato, </a:t>
            </a:r>
          </a:p>
          <a:p>
            <a:pPr marL="0" indent="0" algn="just">
              <a:buFont typeface="Wingdings" charset="0"/>
              <a:buChar char="ü"/>
            </a:pPr>
            <a:r>
              <a:rPr lang="it-IT" sz="1200" dirty="0">
                <a:latin typeface="Times New Roman" charset="0"/>
              </a:rPr>
              <a:t>del versamento a cadenze fisse di una retribuzione prestabilita, </a:t>
            </a:r>
          </a:p>
          <a:p>
            <a:pPr marL="0" indent="0" algn="just">
              <a:buFont typeface="Wingdings" charset="0"/>
              <a:buChar char="ü"/>
            </a:pPr>
            <a:r>
              <a:rPr lang="it-IT" sz="1200" dirty="0">
                <a:latin typeface="Times New Roman" charset="0"/>
              </a:rPr>
              <a:t>del coordinamento dell'attività lavorativa all'assetto organizzativo dato dal datore di lavoro, </a:t>
            </a:r>
          </a:p>
          <a:p>
            <a:pPr marL="0" indent="0" algn="just">
              <a:buFont typeface="Wingdings" charset="0"/>
              <a:buChar char="ü"/>
            </a:pPr>
            <a:r>
              <a:rPr lang="it-IT" sz="1200" dirty="0">
                <a:latin typeface="Times New Roman" charset="0"/>
              </a:rPr>
              <a:t>dell'assenza in capo al lavoratore di una sia pur minima struttura imprenditoriale»(Cass. 9256/2009)</a:t>
            </a:r>
          </a:p>
          <a:p>
            <a:pPr marL="0" indent="0" algn="just">
              <a:buFont typeface="Wingdings" charset="0"/>
              <a:buChar char="ü"/>
            </a:pPr>
            <a:r>
              <a:rPr lang="it-IT" sz="1200" dirty="0">
                <a:latin typeface="Times New Roman" charset="0"/>
              </a:rPr>
              <a:t>«assenza di rischio organizzativo di impresa» (Cass. 7260/2009)</a:t>
            </a:r>
          </a:p>
          <a:p>
            <a:pPr marL="0" indent="0" algn="just">
              <a:buFont typeface="Wingdings" charset="0"/>
              <a:buChar char="ü"/>
            </a:pPr>
            <a:endParaRPr lang="it-IT" sz="1200" dirty="0">
              <a:latin typeface="Times New Roman" charset="0"/>
            </a:endParaRPr>
          </a:p>
          <a:p>
            <a:pPr marL="0" indent="0" algn="just">
              <a:buFont typeface="Wingdings" charset="0"/>
              <a:buNone/>
            </a:pPr>
            <a:r>
              <a:rPr lang="it-IT" sz="1200" dirty="0">
                <a:latin typeface="Times New Roman" charset="0"/>
              </a:rPr>
              <a:t>2.</a:t>
            </a:r>
          </a:p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None/>
              <a:tabLst/>
              <a:defRPr/>
            </a:pPr>
            <a:r>
              <a:rPr lang="it-IT" sz="1200" dirty="0"/>
              <a:t>RESIDUA L’IPOTESI DELLE COLLABORAZIONI COORDINATE E CONTINUATIVE (caratterizzate da autonomia di gestione, prevalente “personalità” della prestazione</a:t>
            </a:r>
            <a:r>
              <a:rPr lang="it-IT" sz="1200" baseline="0" dirty="0"/>
              <a:t> e continuità) </a:t>
            </a:r>
          </a:p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None/>
              <a:tabLst/>
              <a:defRPr/>
            </a:pPr>
            <a:endParaRPr lang="it-IT" sz="1200" baseline="0" dirty="0"/>
          </a:p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None/>
              <a:tabLst/>
              <a:defRPr/>
            </a:pPr>
            <a:r>
              <a:rPr lang="it-IT" sz="1200" baseline="0" dirty="0"/>
              <a:t>E</a:t>
            </a:r>
            <a:r>
              <a:rPr lang="it-IT" sz="1200" dirty="0"/>
              <a:t> DELLA COLLABORAZIONE OCCASIONALE: NORMATIVA IN EVOLUZIONE. BASTI SAPERE CHE DA GENNAIO 2023 SI E’ TORNATI AL SISTEMA DEI VOUCHER LAVORO E CHE CON IL DL 48/2023 IL VALORE MASSIMO E’ SALITO A 15.000 EURO PER DATORE DI LAVORO</a:t>
            </a:r>
          </a:p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None/>
              <a:tabLst/>
              <a:defRPr/>
            </a:pPr>
            <a:endParaRPr lang="it-IT" sz="1200" dirty="0"/>
          </a:p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None/>
              <a:tabLst/>
              <a:defRPr/>
            </a:pPr>
            <a:r>
              <a:rPr lang="it-IT" sz="1200" dirty="0"/>
              <a:t>3.</a:t>
            </a:r>
          </a:p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None/>
              <a:tabLst/>
              <a:defRPr/>
            </a:pPr>
            <a:r>
              <a:rPr lang="it-IT" sz="1200" dirty="0"/>
              <a:t>La forma scritta non è sempre necessaria; neppure per la qualificazione del rapporto di lavoro: in assenza di contratto (e quindi di indici</a:t>
            </a:r>
            <a:r>
              <a:rPr lang="it-IT" sz="1200" baseline="0" dirty="0"/>
              <a:t> per la retribuzione) residua </a:t>
            </a:r>
            <a:r>
              <a:rPr lang="it-IT" sz="1200" dirty="0"/>
              <a:t>la tutela prevista dall’art.</a:t>
            </a:r>
            <a:r>
              <a:rPr lang="it-IT" sz="1200" baseline="0" dirty="0"/>
              <a:t> 2126 c.c. e ovviamente la tutela giurisprudenziale.</a:t>
            </a:r>
          </a:p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None/>
              <a:tabLst/>
              <a:defRPr/>
            </a:pPr>
            <a:endParaRPr lang="it-IT" sz="1200" baseline="0" dirty="0"/>
          </a:p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None/>
              <a:tabLst/>
              <a:defRPr/>
            </a:pPr>
            <a:r>
              <a:rPr lang="it-IT" sz="1200" baseline="0" dirty="0"/>
              <a:t>LA FORMA SCRITTA E’ INVECE NECESSARIA (COME SI DICE “AD SUBSTANTIAM”) PER L’ESISTENZA DI CONTRATTI ATIPICI O PER LA VALIDA STIPULAZIONE DI CLAUSOLE ATIPICHE O DI FLESSIBILIZZAZIONE: PATTO DI PROVA, IL TERMINE AL CONTRATTO, IL PATTO DI NON CONCORRENZA</a:t>
            </a:r>
          </a:p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None/>
              <a:tabLst/>
              <a:defRPr/>
            </a:pPr>
            <a:endParaRPr lang="it-IT" sz="1200" baseline="0" dirty="0"/>
          </a:p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None/>
              <a:tabLst/>
              <a:defRPr/>
            </a:pPr>
            <a:r>
              <a:rPr lang="it-IT" sz="1200" baseline="0" dirty="0"/>
              <a:t>4. </a:t>
            </a:r>
          </a:p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None/>
              <a:tabLst/>
              <a:defRPr/>
            </a:pPr>
            <a:r>
              <a:rPr lang="it-IT" sz="1200" baseline="0" dirty="0"/>
              <a:t>ALTRA NOVITA’ DEL DL 48/2023 E’ IL CONTENUTO DEL CONTRATTO DI LAVORO.</a:t>
            </a:r>
          </a:p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None/>
              <a:tabLst/>
              <a:defRPr/>
            </a:pPr>
            <a:r>
              <a:rPr lang="it-IT" sz="1200" baseline="0" dirty="0"/>
              <a:t>OGGI DEVE ESSERCI</a:t>
            </a:r>
          </a:p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None/>
              <a:tabLst/>
              <a:defRPr/>
            </a:pPr>
            <a:endParaRPr lang="it-IT" sz="1200" baseline="0" dirty="0"/>
          </a:p>
          <a:p>
            <a:pPr algn="just">
              <a:buFont typeface="+mj-lt"/>
              <a:buAutoNum type="arabicPeriod"/>
            </a:pPr>
            <a:r>
              <a:rPr lang="it-IT" b="0" i="0" u="none" strike="noStrike" dirty="0">
                <a:solidFill>
                  <a:srgbClr val="111111"/>
                </a:solidFill>
                <a:effectLst/>
                <a:latin typeface="Lato" panose="020F0502020204030204" pitchFamily="34" charset="0"/>
              </a:rPr>
              <a:t>a) l’identità delle parti ivi compresa quella dei </a:t>
            </a:r>
            <a:r>
              <a:rPr lang="it-IT" b="0" i="0" u="none" strike="noStrike" dirty="0" err="1">
                <a:solidFill>
                  <a:srgbClr val="111111"/>
                </a:solidFill>
                <a:effectLst/>
                <a:latin typeface="Lato" panose="020F0502020204030204" pitchFamily="34" charset="0"/>
              </a:rPr>
              <a:t>codatori</a:t>
            </a:r>
            <a:r>
              <a:rPr lang="it-IT" b="0" i="0" u="none" strike="noStrike" dirty="0">
                <a:solidFill>
                  <a:srgbClr val="111111"/>
                </a:solidFill>
                <a:effectLst/>
                <a:latin typeface="Lato" panose="020F0502020204030204" pitchFamily="34" charset="0"/>
              </a:rPr>
              <a:t> di cui all’articolo 30, comma 4-ter e 31, commi 3-bis e 3-ter, del decreto legislativo 10 settembre 2003, n. 276;</a:t>
            </a:r>
          </a:p>
          <a:p>
            <a:pPr algn="just">
              <a:buFont typeface="+mj-lt"/>
              <a:buAutoNum type="arabicPeriod"/>
            </a:pPr>
            <a:r>
              <a:rPr lang="it-IT" b="0" i="0" u="none" strike="noStrike" dirty="0">
                <a:solidFill>
                  <a:srgbClr val="111111"/>
                </a:solidFill>
                <a:effectLst/>
                <a:latin typeface="Lato" panose="020F0502020204030204" pitchFamily="34" charset="0"/>
              </a:rPr>
              <a:t>b) il luogo di lavoro. In mancanza di un luogo di lavoro fisso o predominante, il datore di lavoro comunica che il lavoratore è occupato in luoghi diversi, o è libero di determinare il proprio luogo di lavoro;</a:t>
            </a:r>
          </a:p>
          <a:p>
            <a:pPr algn="just">
              <a:buFont typeface="+mj-lt"/>
              <a:buAutoNum type="arabicPeriod"/>
            </a:pPr>
            <a:r>
              <a:rPr lang="it-IT" b="0" i="0" u="none" strike="noStrike" dirty="0">
                <a:solidFill>
                  <a:srgbClr val="111111"/>
                </a:solidFill>
                <a:effectLst/>
                <a:latin typeface="Lato" panose="020F0502020204030204" pitchFamily="34" charset="0"/>
              </a:rPr>
              <a:t>c) la sede o il domicilio del datore di lavoro;</a:t>
            </a:r>
          </a:p>
          <a:p>
            <a:pPr algn="just">
              <a:buFont typeface="+mj-lt"/>
              <a:buAutoNum type="arabicPeriod"/>
            </a:pPr>
            <a:r>
              <a:rPr lang="it-IT" b="0" i="0" u="none" strike="noStrike" dirty="0">
                <a:solidFill>
                  <a:srgbClr val="111111"/>
                </a:solidFill>
                <a:effectLst/>
                <a:latin typeface="Lato" panose="020F0502020204030204" pitchFamily="34" charset="0"/>
              </a:rPr>
              <a:t>d) l’inquadramento, il livello e la qualifica attribuiti al lavoratore o, in alternativa, le caratteristiche o la descrizione sommaria del lavoro;</a:t>
            </a:r>
          </a:p>
          <a:p>
            <a:pPr algn="just">
              <a:buFont typeface="+mj-lt"/>
              <a:buAutoNum type="arabicPeriod"/>
            </a:pPr>
            <a:r>
              <a:rPr lang="it-IT" b="0" i="0" u="none" strike="noStrike" dirty="0">
                <a:solidFill>
                  <a:srgbClr val="111111"/>
                </a:solidFill>
                <a:effectLst/>
                <a:latin typeface="Lato" panose="020F0502020204030204" pitchFamily="34" charset="0"/>
              </a:rPr>
              <a:t>e) la data di inizio del rapporto di lavoro;</a:t>
            </a:r>
          </a:p>
          <a:p>
            <a:pPr algn="just">
              <a:buFont typeface="+mj-lt"/>
              <a:buAutoNum type="arabicPeriod"/>
            </a:pPr>
            <a:r>
              <a:rPr lang="it-IT" b="0" i="0" u="none" strike="noStrike" dirty="0" err="1">
                <a:solidFill>
                  <a:srgbClr val="111111"/>
                </a:solidFill>
                <a:effectLst/>
                <a:latin typeface="Lato" panose="020F0502020204030204" pitchFamily="34" charset="0"/>
              </a:rPr>
              <a:t>f</a:t>
            </a:r>
            <a:r>
              <a:rPr lang="it-IT" b="0" i="0" u="none" strike="noStrike" dirty="0">
                <a:solidFill>
                  <a:srgbClr val="111111"/>
                </a:solidFill>
                <a:effectLst/>
                <a:latin typeface="Lato" panose="020F0502020204030204" pitchFamily="34" charset="0"/>
              </a:rPr>
              <a:t>) la tipologia di rapporto di lavoro, precisando in caso di rapporti a termine la durata prevista dello stesso;</a:t>
            </a:r>
          </a:p>
          <a:p>
            <a:pPr algn="just">
              <a:buFont typeface="+mj-lt"/>
              <a:buAutoNum type="arabicPeriod"/>
            </a:pPr>
            <a:r>
              <a:rPr lang="it-IT" b="0" i="0" u="none" strike="noStrike" dirty="0">
                <a:solidFill>
                  <a:srgbClr val="111111"/>
                </a:solidFill>
                <a:effectLst/>
                <a:latin typeface="Lato" panose="020F0502020204030204" pitchFamily="34" charset="0"/>
              </a:rPr>
              <a:t>g) nel caso di lavoratori dipendenti da agenzia di somministrazione di lavoro, l’identità delle imprese utilizzatrici, quando e non appena è nota;</a:t>
            </a:r>
          </a:p>
          <a:p>
            <a:pPr algn="just">
              <a:buFont typeface="+mj-lt"/>
              <a:buAutoNum type="arabicPeriod"/>
            </a:pPr>
            <a:r>
              <a:rPr lang="it-IT" b="0" i="0" u="none" strike="noStrike" dirty="0" err="1">
                <a:solidFill>
                  <a:srgbClr val="111111"/>
                </a:solidFill>
                <a:effectLst/>
                <a:latin typeface="Lato" panose="020F0502020204030204" pitchFamily="34" charset="0"/>
              </a:rPr>
              <a:t>q</a:t>
            </a:r>
            <a:r>
              <a:rPr lang="it-IT" b="0" i="0" u="none" strike="noStrike" dirty="0">
                <a:solidFill>
                  <a:srgbClr val="111111"/>
                </a:solidFill>
                <a:effectLst/>
                <a:latin typeface="Lato" panose="020F0502020204030204" pitchFamily="34" charset="0"/>
              </a:rPr>
              <a:t>) il contratto collettivo, anche aziendale, applicato al rapporto di lavoro, con l’indicazione delle parti che lo hanno sottoscritto;</a:t>
            </a:r>
          </a:p>
          <a:p>
            <a:pPr algn="just">
              <a:buFont typeface="+mj-lt"/>
              <a:buAutoNum type="arabicPeriod"/>
            </a:pPr>
            <a:r>
              <a:rPr lang="it-IT" b="0" i="0" u="none" strike="noStrike" dirty="0" err="1">
                <a:solidFill>
                  <a:srgbClr val="111111"/>
                </a:solidFill>
                <a:effectLst/>
                <a:latin typeface="Lato" panose="020F0502020204030204" pitchFamily="34" charset="0"/>
              </a:rPr>
              <a:t>s</a:t>
            </a:r>
            <a:r>
              <a:rPr lang="it-IT" b="0" i="0" u="none" strike="noStrike" dirty="0">
                <a:solidFill>
                  <a:srgbClr val="111111"/>
                </a:solidFill>
                <a:effectLst/>
                <a:latin typeface="Lato" panose="020F0502020204030204" pitchFamily="34" charset="0"/>
              </a:rPr>
              <a:t>) gli elementi previsti dall’articolo 1-bis qualora le modalità di esecuzione della prestazione siano organizzate mediante l’utilizzo di sistemi decisionali o di monitoraggio automatizzati.</a:t>
            </a:r>
          </a:p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None/>
              <a:tabLst/>
              <a:defRPr/>
            </a:pPr>
            <a:endParaRPr lang="it-IT" sz="1200" dirty="0"/>
          </a:p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None/>
              <a:tabLst/>
              <a:defRPr/>
            </a:pPr>
            <a:r>
              <a:rPr lang="it-IT" sz="1200" dirty="0"/>
              <a:t>COSA NON SERVE PIU’ E PUO’ ESSER CONTENUTO IN UN RIMANDO:</a:t>
            </a:r>
          </a:p>
          <a:p>
            <a:pPr algn="just">
              <a:buFont typeface="+mj-lt"/>
              <a:buAutoNum type="arabicPeriod"/>
            </a:pPr>
            <a:r>
              <a:rPr lang="it-IT" b="0" i="0" u="none" strike="noStrike" dirty="0">
                <a:solidFill>
                  <a:srgbClr val="111111"/>
                </a:solidFill>
                <a:effectLst/>
                <a:latin typeface="Lato" panose="020F0502020204030203" pitchFamily="34" charset="0"/>
              </a:rPr>
              <a:t>h) la durata del periodo di prova, se previsto; [</a:t>
            </a:r>
            <a:r>
              <a:rPr lang="it-IT" b="0" i="0" u="sng" strike="noStrike" dirty="0">
                <a:solidFill>
                  <a:srgbClr val="111111"/>
                </a:solidFill>
                <a:effectLst/>
                <a:latin typeface="Lato" panose="020F0502020204030203" pitchFamily="34" charset="0"/>
              </a:rPr>
              <a:t>SEMPRE MEGLIO INDICARLO ANCHE SE ABROGATO</a:t>
            </a:r>
            <a:r>
              <a:rPr lang="it-IT" b="0" i="0" u="none" strike="noStrike" dirty="0">
                <a:solidFill>
                  <a:srgbClr val="111111"/>
                </a:solidFill>
                <a:effectLst/>
                <a:latin typeface="Lato" panose="020F0502020204030203" pitchFamily="34" charset="0"/>
              </a:rPr>
              <a:t>]</a:t>
            </a:r>
          </a:p>
          <a:p>
            <a:pPr algn="just">
              <a:buFont typeface="+mj-lt"/>
              <a:buAutoNum type="arabicPeriod"/>
            </a:pPr>
            <a:r>
              <a:rPr lang="it-IT" b="0" i="0" u="none" strike="noStrike" dirty="0">
                <a:solidFill>
                  <a:srgbClr val="111111"/>
                </a:solidFill>
                <a:effectLst/>
                <a:latin typeface="Lato" panose="020F0502020204030203" pitchFamily="34" charset="0"/>
              </a:rPr>
              <a:t>i) il diritto a ricevere la formazione erogata dal datore di lavoro, se prevista;</a:t>
            </a:r>
          </a:p>
          <a:p>
            <a:pPr algn="just">
              <a:buFont typeface="+mj-lt"/>
              <a:buAutoNum type="arabicPeriod"/>
            </a:pPr>
            <a:r>
              <a:rPr lang="it-IT" b="0" i="0" u="none" strike="noStrike" dirty="0">
                <a:solidFill>
                  <a:srgbClr val="111111"/>
                </a:solidFill>
                <a:effectLst/>
                <a:latin typeface="Lato" panose="020F0502020204030203" pitchFamily="34" charset="0"/>
              </a:rPr>
              <a:t>l) la durata del congedo per ferie, nonché degli altri congedi retribuiti cui ha diritto il lavoratore o, se ciò non può essere indicato all’atto dell’informazione, le modalità di determinazione e di fruizione degli stessi;</a:t>
            </a:r>
          </a:p>
          <a:p>
            <a:pPr algn="just">
              <a:buFont typeface="+mj-lt"/>
              <a:buAutoNum type="arabicPeriod"/>
            </a:pPr>
            <a:r>
              <a:rPr lang="it-IT" b="0" i="0" u="none" strike="noStrike" dirty="0">
                <a:solidFill>
                  <a:srgbClr val="111111"/>
                </a:solidFill>
                <a:effectLst/>
                <a:latin typeface="Lato" panose="020F0502020204030203" pitchFamily="34" charset="0"/>
              </a:rPr>
              <a:t>m) la procedura, la forma e i termini del preavviso in caso di recesso del datore di lavoro o del lavoratore;</a:t>
            </a:r>
          </a:p>
          <a:p>
            <a:pPr algn="just">
              <a:buFont typeface="+mj-lt"/>
              <a:buAutoNum type="arabicPeriod"/>
            </a:pPr>
            <a:r>
              <a:rPr lang="it-IT" b="0" i="0" u="none" strike="noStrike" dirty="0" err="1">
                <a:solidFill>
                  <a:srgbClr val="111111"/>
                </a:solidFill>
                <a:effectLst/>
                <a:latin typeface="Lato" panose="020F0502020204030203" pitchFamily="34" charset="0"/>
              </a:rPr>
              <a:t>n</a:t>
            </a:r>
            <a:r>
              <a:rPr lang="it-IT" b="0" i="0" u="none" strike="noStrike" dirty="0">
                <a:solidFill>
                  <a:srgbClr val="111111"/>
                </a:solidFill>
                <a:effectLst/>
                <a:latin typeface="Lato" panose="020F0502020204030203" pitchFamily="34" charset="0"/>
              </a:rPr>
              <a:t>) l’importo iniziale della retribuzione o comunque il compenso e i relativi elementi costitutivi, con l’indicazione del periodo e delle modalità di pagamento; [</a:t>
            </a:r>
            <a:r>
              <a:rPr lang="it-IT" b="0" i="0" u="sng" strike="noStrike" dirty="0">
                <a:solidFill>
                  <a:srgbClr val="111111"/>
                </a:solidFill>
                <a:effectLst/>
                <a:latin typeface="Lato" panose="020F0502020204030203" pitchFamily="34" charset="0"/>
              </a:rPr>
              <a:t>SEMPRE MEGLIO INDICARLO ANCHE SE ABROGATO, </a:t>
            </a:r>
            <a:r>
              <a:rPr lang="it-IT" b="1" i="0" u="sng" strike="noStrike" dirty="0">
                <a:solidFill>
                  <a:srgbClr val="111111"/>
                </a:solidFill>
                <a:effectLst/>
                <a:latin typeface="Lato" panose="020F0502020204030203" pitchFamily="34" charset="0"/>
              </a:rPr>
              <a:t>OBBLIGATI</a:t>
            </a:r>
            <a:r>
              <a:rPr lang="it-IT" b="0" i="0" u="sng" strike="noStrike" dirty="0">
                <a:solidFill>
                  <a:srgbClr val="111111"/>
                </a:solidFill>
                <a:effectLst/>
                <a:latin typeface="Lato" panose="020F0502020204030203" pitchFamily="34" charset="0"/>
              </a:rPr>
              <a:t> SE DIVERSO DA CCNL</a:t>
            </a:r>
            <a:r>
              <a:rPr lang="it-IT" b="0" i="0" u="none" strike="noStrike" dirty="0">
                <a:solidFill>
                  <a:srgbClr val="111111"/>
                </a:solidFill>
                <a:effectLst/>
                <a:latin typeface="Lato" panose="020F0502020204030203" pitchFamily="34" charset="0"/>
              </a:rPr>
              <a:t>]</a:t>
            </a:r>
          </a:p>
          <a:p>
            <a:pPr algn="just">
              <a:buFont typeface="+mj-lt"/>
              <a:buAutoNum type="arabicPeriod"/>
            </a:pPr>
            <a:r>
              <a:rPr lang="it-IT" b="0" i="0" u="none" strike="noStrike" dirty="0">
                <a:solidFill>
                  <a:srgbClr val="111111"/>
                </a:solidFill>
                <a:effectLst/>
                <a:latin typeface="Lato" panose="020F0502020204030203" pitchFamily="34" charset="0"/>
              </a:rPr>
              <a:t>o) la programmazione dell’orario normale di lavoro e le eventuali condizioni relative al lavoro straordinario e alla sua retribuzione, nonché le eventuali condizioni per i cambiamenti di turno, se il contratto di lavoro prevede un’organizzazione dell’orario di lavoro in tutto o in gran parte prevedibile; [</a:t>
            </a:r>
            <a:r>
              <a:rPr lang="it-IT" b="1" i="0" u="sng" strike="noStrike" dirty="0">
                <a:solidFill>
                  <a:srgbClr val="111111"/>
                </a:solidFill>
                <a:effectLst/>
                <a:latin typeface="Lato" panose="020F0502020204030203" pitchFamily="34" charset="0"/>
              </a:rPr>
              <a:t>OBBLIGATI COMUNQUE</a:t>
            </a:r>
            <a:r>
              <a:rPr lang="it-IT" b="0" i="0" u="sng" strike="noStrike" dirty="0">
                <a:solidFill>
                  <a:srgbClr val="111111"/>
                </a:solidFill>
                <a:effectLst/>
                <a:latin typeface="Lato" panose="020F0502020204030203" pitchFamily="34" charset="0"/>
              </a:rPr>
              <a:t> SE PART-TIME]</a:t>
            </a:r>
            <a:endParaRPr lang="it-IT" b="0" i="0" u="none" strike="noStrike" dirty="0">
              <a:solidFill>
                <a:srgbClr val="111111"/>
              </a:solidFill>
              <a:effectLst/>
              <a:latin typeface="Lato" panose="020F0502020204030203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it-IT" b="0" i="0" u="none" strike="noStrike" dirty="0" err="1">
                <a:solidFill>
                  <a:srgbClr val="111111"/>
                </a:solidFill>
                <a:effectLst/>
                <a:latin typeface="Lato" panose="020F0502020204030203" pitchFamily="34" charset="0"/>
              </a:rPr>
              <a:t>p</a:t>
            </a:r>
            <a:r>
              <a:rPr lang="it-IT" b="0" i="0" u="none" strike="noStrike" dirty="0">
                <a:solidFill>
                  <a:srgbClr val="111111"/>
                </a:solidFill>
                <a:effectLst/>
                <a:latin typeface="Lato" panose="020F0502020204030203" pitchFamily="34" charset="0"/>
              </a:rPr>
              <a:t>) se il rapporto di lavoro, caratterizzato da modalità organizzative in gran parte o interamente imprevedibili, non prevede un orario normale di lavoro programmato, il datore di lavoro informa il lavoratore circa:…..</a:t>
            </a:r>
          </a:p>
          <a:p>
            <a:pPr algn="just">
              <a:buFont typeface="+mj-lt"/>
              <a:buAutoNum type="arabicPeriod"/>
            </a:pPr>
            <a:r>
              <a:rPr lang="it-IT" b="0" i="0" u="none" strike="noStrike" dirty="0" err="1">
                <a:solidFill>
                  <a:srgbClr val="111111"/>
                </a:solidFill>
                <a:effectLst/>
                <a:latin typeface="Lato" panose="020F0502020204030203" pitchFamily="34" charset="0"/>
              </a:rPr>
              <a:t>r</a:t>
            </a:r>
            <a:r>
              <a:rPr lang="it-IT" b="0" i="0" u="none" strike="noStrike" dirty="0">
                <a:solidFill>
                  <a:srgbClr val="111111"/>
                </a:solidFill>
                <a:effectLst/>
                <a:latin typeface="Lato" panose="020F0502020204030203" pitchFamily="34" charset="0"/>
              </a:rPr>
              <a:t>) gli enti e gli istituti che ricevono i contributi previdenziali e assicurativi dovuti dal datore di lavoro e qualunque forma di protezione in materia di sicurezza sociale fornita dal datore di lavoro stesso;</a:t>
            </a:r>
          </a:p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None/>
              <a:tabLst/>
              <a:defRPr/>
            </a:pPr>
            <a:endParaRPr lang="it-IT" sz="1200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0BD065-B966-E945-83D4-28502BA09B3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4233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lnSpc>
                <a:spcPct val="90000"/>
              </a:lnSpc>
              <a:buFont typeface="Arial"/>
              <a:buNone/>
            </a:pPr>
            <a:r>
              <a:rPr lang="it-IT" sz="1200" dirty="0">
                <a:latin typeface="Times New Roman" charset="0"/>
              </a:rPr>
              <a:t>SOMMINISTRAZIONE LECITA</a:t>
            </a:r>
          </a:p>
          <a:p>
            <a:pPr marL="0" indent="0" algn="just" eaLnBrk="1" hangingPunct="1">
              <a:lnSpc>
                <a:spcPct val="90000"/>
              </a:lnSpc>
              <a:buFont typeface="Arial"/>
              <a:buNone/>
            </a:pPr>
            <a:endParaRPr lang="it-IT" sz="1200" dirty="0">
              <a:latin typeface="Times New Roman" charset="0"/>
            </a:endParaRPr>
          </a:p>
          <a:p>
            <a:pPr marL="171450" indent="-171450" algn="just" eaLnBrk="1" hangingPunct="1">
              <a:lnSpc>
                <a:spcPct val="90000"/>
              </a:lnSpc>
              <a:buFont typeface="Arial"/>
              <a:buChar char="•"/>
            </a:pPr>
            <a:r>
              <a:rPr lang="it-IT" sz="1200" dirty="0">
                <a:latin typeface="Times New Roman" charset="0"/>
              </a:rPr>
              <a:t>il lavoratore è dipendente del somministratore (il quale rimane tenuto al versamento della retribuzione);</a:t>
            </a:r>
          </a:p>
          <a:p>
            <a:pPr marL="171450" indent="-171450" algn="just" eaLnBrk="1" hangingPunct="1">
              <a:lnSpc>
                <a:spcPct val="90000"/>
              </a:lnSpc>
              <a:buFont typeface="Arial"/>
              <a:buChar char="•"/>
            </a:pPr>
            <a:r>
              <a:rPr lang="it-IT" sz="1200" dirty="0">
                <a:latin typeface="Times New Roman" charset="0"/>
              </a:rPr>
              <a:t>ancorché dipendente del somministratore, il lavoratore rende la prestazione a favore dell’utilizzatore il quale rimane titolare del potere disciplinare, gerarchico ed organizzativo;</a:t>
            </a:r>
          </a:p>
          <a:p>
            <a:pPr marL="171450" indent="-171450" algn="just" eaLnBrk="1" hangingPunct="1">
              <a:lnSpc>
                <a:spcPct val="90000"/>
              </a:lnSpc>
              <a:buFont typeface="Arial"/>
              <a:buChar char="•"/>
            </a:pPr>
            <a:r>
              <a:rPr lang="it-IT" sz="1200" dirty="0">
                <a:latin typeface="Times New Roman" charset="0"/>
              </a:rPr>
              <a:t>il rapporto può essere stipulato sia a tempo determinato che a tempo indeterminato: nel primo caso, però, devono sussistere, ed essere specificamente indicate, le </a:t>
            </a:r>
            <a:r>
              <a:rPr lang="ja-JP" altLang="it-IT" sz="1200">
                <a:latin typeface="Times New Roman" charset="0"/>
              </a:rPr>
              <a:t>“</a:t>
            </a:r>
            <a:r>
              <a:rPr lang="it-IT" sz="1200" dirty="0">
                <a:latin typeface="Times New Roman" charset="0"/>
              </a:rPr>
              <a:t>cause giustificatrici</a:t>
            </a:r>
            <a:r>
              <a:rPr lang="ja-JP" altLang="it-IT" sz="1200">
                <a:latin typeface="Times New Roman" charset="0"/>
              </a:rPr>
              <a:t>”</a:t>
            </a:r>
            <a:endParaRPr lang="it-IT" altLang="ja-JP" sz="1200" dirty="0">
              <a:latin typeface="Times New Roman" charset="0"/>
            </a:endParaRPr>
          </a:p>
          <a:p>
            <a:pPr marL="171450" indent="-171450" algn="just" eaLnBrk="1" hangingPunct="1">
              <a:lnSpc>
                <a:spcPct val="90000"/>
              </a:lnSpc>
              <a:buFont typeface="Arial"/>
              <a:buChar char="•"/>
            </a:pPr>
            <a:r>
              <a:rPr lang="it-IT" sz="1600" dirty="0">
                <a:latin typeface="Times New Roman" charset="0"/>
              </a:rPr>
              <a:t>La mancata stipulazione in forma scritta del contratto di somministrazione comporta l</a:t>
            </a:r>
            <a:r>
              <a:rPr lang="ja-JP" altLang="it-IT" sz="1600">
                <a:latin typeface="Times New Roman" charset="0"/>
              </a:rPr>
              <a:t>’</a:t>
            </a:r>
            <a:r>
              <a:rPr lang="it-IT" sz="1600" dirty="0">
                <a:latin typeface="Times New Roman" charset="0"/>
              </a:rPr>
              <a:t>automatica conversione del rapporto in rapporto di lavoro subordinato a tempo indeterminato, sin dal suo inizio, direttamente con l</a:t>
            </a:r>
            <a:r>
              <a:rPr lang="ja-JP" altLang="it-IT" sz="1600">
                <a:latin typeface="Times New Roman" charset="0"/>
              </a:rPr>
              <a:t>’</a:t>
            </a:r>
            <a:r>
              <a:rPr lang="it-IT" sz="1600" dirty="0">
                <a:latin typeface="Times New Roman" charset="0"/>
              </a:rPr>
              <a:t>utilizzatore</a:t>
            </a:r>
            <a:endParaRPr lang="it-IT" sz="1200" dirty="0">
              <a:latin typeface="Times New Roman" charset="0"/>
            </a:endParaRP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DIFFERENZA CON APPALTO</a:t>
            </a:r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sz="1200" dirty="0"/>
              <a:t>«il contratto di appalto, stipulato e regolamentato ai sensi dell'articolo 1655 del codice civile, si distingue dalla somministrazione di lavoro [art. 20 </a:t>
            </a:r>
            <a:r>
              <a:rPr lang="it-IT" sz="1200" dirty="0" err="1"/>
              <a:t>D.lgs</a:t>
            </a:r>
            <a:r>
              <a:rPr lang="it-IT" sz="1200" dirty="0"/>
              <a:t> 276/2003 </a:t>
            </a:r>
            <a:r>
              <a:rPr lang="it-IT" sz="1200" i="1" dirty="0" err="1"/>
              <a:t>n.d.s</a:t>
            </a:r>
            <a:r>
              <a:rPr lang="it-IT" sz="1200" i="1" dirty="0"/>
              <a:t>.</a:t>
            </a:r>
            <a:r>
              <a:rPr lang="it-IT" sz="1200" dirty="0"/>
              <a:t>] per la </a:t>
            </a:r>
            <a:r>
              <a:rPr lang="it-IT" sz="1200" b="1" dirty="0"/>
              <a:t>organizzazione dei mezzi necessari </a:t>
            </a:r>
            <a:r>
              <a:rPr lang="it-IT" sz="1200" dirty="0"/>
              <a:t>da parte dell'appaltatore, che può anche risultare, in relazione alle esigenze dell'opera o del servizio dedotti in contratto, dall'esercizio del potere organizzativo e direttivo nei confronti dei lavoratori utilizzati nell'appalto, </a:t>
            </a:r>
            <a:r>
              <a:rPr lang="it-IT" sz="1200" b="1" dirty="0"/>
              <a:t>nonché</a:t>
            </a:r>
            <a:r>
              <a:rPr lang="it-IT" sz="1200" dirty="0"/>
              <a:t> per la </a:t>
            </a:r>
            <a:r>
              <a:rPr lang="it-IT" sz="1200" b="1" dirty="0"/>
              <a:t>assunzione</a:t>
            </a:r>
            <a:r>
              <a:rPr lang="it-IT" sz="1200" dirty="0"/>
              <a:t>, </a:t>
            </a:r>
            <a:r>
              <a:rPr lang="it-IT" sz="1200" b="1" dirty="0"/>
              <a:t>da parte del medesimo appaltatore</a:t>
            </a:r>
            <a:r>
              <a:rPr lang="it-IT" sz="1200" dirty="0"/>
              <a:t>, </a:t>
            </a:r>
            <a:r>
              <a:rPr lang="it-IT" sz="1200" b="1" dirty="0"/>
              <a:t>del rischio d'impresa</a:t>
            </a:r>
            <a:r>
              <a:rPr lang="it-IT" sz="1200" dirty="0"/>
              <a:t>»</a:t>
            </a:r>
          </a:p>
          <a:p>
            <a:pPr marL="0" indent="0" algn="r">
              <a:buNone/>
            </a:pPr>
            <a:r>
              <a:rPr lang="it-IT" sz="1050" dirty="0"/>
              <a:t>(art. 29, </a:t>
            </a:r>
            <a:r>
              <a:rPr lang="it-IT" sz="1050" dirty="0" err="1"/>
              <a:t>D.lgs</a:t>
            </a:r>
            <a:r>
              <a:rPr lang="it-IT" sz="1050" dirty="0"/>
              <a:t> 276/2003)</a:t>
            </a:r>
            <a:endParaRPr lang="it-IT" sz="1200" dirty="0"/>
          </a:p>
          <a:p>
            <a:pPr marL="0" indent="0">
              <a:buNone/>
            </a:pPr>
            <a:r>
              <a:rPr lang="it-IT" dirty="0"/>
              <a:t>In questo senso, rappresentano</a:t>
            </a:r>
            <a:r>
              <a:rPr lang="it-IT" baseline="0" dirty="0"/>
              <a:t> indici negativi: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it-IT" sz="1200" b="0" dirty="0">
                <a:solidFill>
                  <a:schemeClr val="tx1"/>
                </a:solidFill>
              </a:rPr>
              <a:t>l’impiego di «</a:t>
            </a:r>
            <a:r>
              <a:rPr lang="it-IT" sz="1200" b="1" dirty="0">
                <a:solidFill>
                  <a:schemeClr val="tx1"/>
                </a:solidFill>
              </a:rPr>
              <a:t>capitali, macchine ed attrezzature </a:t>
            </a:r>
            <a:r>
              <a:rPr lang="it-IT" sz="1200" b="0" dirty="0">
                <a:solidFill>
                  <a:schemeClr val="tx1"/>
                </a:solidFill>
              </a:rPr>
              <a:t>fornite dall’appaltante, quand’anche per il loro uso venga corrisposto un compenso all’appaltante» art. 1, comma 3, L. 1369/1960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it-IT" sz="1200" b="0" dirty="0">
                <a:solidFill>
                  <a:schemeClr val="tx1"/>
                </a:solidFill>
              </a:rPr>
              <a:t>«quando il soggetto interposto </a:t>
            </a:r>
            <a:r>
              <a:rPr lang="it-IT" sz="1200" b="1" dirty="0">
                <a:solidFill>
                  <a:schemeClr val="tx1"/>
                </a:solidFill>
              </a:rPr>
              <a:t>manchi di una gestione di impresa </a:t>
            </a:r>
            <a:r>
              <a:rPr lang="it-IT" sz="1200" b="0" dirty="0">
                <a:solidFill>
                  <a:schemeClr val="tx1"/>
                </a:solidFill>
              </a:rPr>
              <a:t>a proprio rischio e di una autonoma organizzazione ,da verificarsi con riguardo alla prestazioni</a:t>
            </a:r>
            <a:r>
              <a:rPr lang="it-IT" sz="1200" b="0" baseline="0" dirty="0">
                <a:solidFill>
                  <a:schemeClr val="tx1"/>
                </a:solidFill>
              </a:rPr>
              <a:t> in concreto affidategli» Cass. 16788/2006</a:t>
            </a:r>
          </a:p>
          <a:p>
            <a:pPr marL="171450" indent="-171450" algn="just">
              <a:buFont typeface="Arial"/>
              <a:buChar char="•"/>
            </a:pPr>
            <a:r>
              <a:rPr lang="it-IT" sz="1200" b="0" dirty="0">
                <a:solidFill>
                  <a:schemeClr val="tx1"/>
                </a:solidFill>
              </a:rPr>
              <a:t>quando «l’appaltatore non dia vita (…) ad un’organizzazione lavorativa</a:t>
            </a:r>
            <a:r>
              <a:rPr lang="it-IT" sz="1200" b="0" baseline="0" dirty="0">
                <a:solidFill>
                  <a:schemeClr val="tx1"/>
                </a:solidFill>
              </a:rPr>
              <a:t> autonoma e non assuma, con la gestione dell’esecuzione e la </a:t>
            </a:r>
            <a:r>
              <a:rPr lang="it-IT" sz="1200" b="1" baseline="0" dirty="0">
                <a:solidFill>
                  <a:schemeClr val="tx1"/>
                </a:solidFill>
              </a:rPr>
              <a:t>responsabilità del risultato</a:t>
            </a:r>
            <a:r>
              <a:rPr lang="it-IT" sz="1200" b="0" baseline="0" dirty="0">
                <a:solidFill>
                  <a:schemeClr val="tx1"/>
                </a:solidFill>
              </a:rPr>
              <a:t>, il rischio di impresa relativo al servizio fornito» </a:t>
            </a:r>
            <a:r>
              <a:rPr lang="it-IT" sz="1050" b="0" baseline="0" dirty="0">
                <a:solidFill>
                  <a:schemeClr val="tx1"/>
                </a:solidFill>
              </a:rPr>
              <a:t>(Cass. 16788/2006)</a:t>
            </a:r>
            <a:endParaRPr lang="it-IT" sz="1050" b="0" dirty="0">
              <a:solidFill>
                <a:schemeClr val="tx1"/>
              </a:solidFill>
            </a:endParaRPr>
          </a:p>
          <a:p>
            <a:pPr marL="171450" indent="-171450" algn="just">
              <a:buFont typeface="Arial"/>
              <a:buChar char="•"/>
            </a:pPr>
            <a:r>
              <a:rPr lang="it-IT" sz="1200" b="0" dirty="0">
                <a:solidFill>
                  <a:schemeClr val="tx1"/>
                </a:solidFill>
              </a:rPr>
              <a:t>quando «l’appaltatore metta a disposizione del committente</a:t>
            </a:r>
            <a:r>
              <a:rPr lang="it-IT" sz="1200" b="0" baseline="0" dirty="0">
                <a:solidFill>
                  <a:schemeClr val="tx1"/>
                </a:solidFill>
              </a:rPr>
              <a:t> una prestazione lavorativa, </a:t>
            </a:r>
            <a:r>
              <a:rPr lang="it-IT" sz="1200" b="1" baseline="0" dirty="0">
                <a:solidFill>
                  <a:schemeClr val="tx1"/>
                </a:solidFill>
              </a:rPr>
              <a:t>rimanendo in capo all’appaltatore-datore di lavoro i soli compiti di gestione amministrativa del rapporto </a:t>
            </a:r>
            <a:r>
              <a:rPr lang="it-IT" sz="1200" b="0" baseline="0" dirty="0">
                <a:solidFill>
                  <a:schemeClr val="tx1"/>
                </a:solidFill>
              </a:rPr>
              <a:t>(…) ma senza che da parte sua ci sia una reale organizzazione della prestazione stessa, finalizzata ad un risultato produttivo autonomo» </a:t>
            </a:r>
            <a:r>
              <a:rPr lang="it-IT" sz="1050" b="0" dirty="0">
                <a:solidFill>
                  <a:schemeClr val="tx1"/>
                </a:solidFill>
              </a:rPr>
              <a:t>(Cass. 3681/2010)</a:t>
            </a:r>
          </a:p>
          <a:p>
            <a:pPr marL="171450" indent="-171450" algn="just">
              <a:buFont typeface="Arial"/>
              <a:buChar char="•"/>
            </a:pPr>
            <a:endParaRPr lang="it-IT" sz="1050" b="0" dirty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0" baseline="0" dirty="0">
                <a:solidFill>
                  <a:schemeClr val="tx1"/>
                </a:solidFill>
              </a:rPr>
              <a:t>Mentre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it-IT" sz="1200" b="0" i="0" dirty="0">
                <a:solidFill>
                  <a:schemeClr val="tx1"/>
                </a:solidFill>
              </a:rPr>
              <a:t>«l’utilizzazione da parte dell’appaltatore di capitali</a:t>
            </a:r>
            <a:r>
              <a:rPr lang="it-IT" sz="1200" b="0" i="0" baseline="0" dirty="0">
                <a:solidFill>
                  <a:schemeClr val="tx1"/>
                </a:solidFill>
              </a:rPr>
              <a:t>, macchine ed attrezzature fornite dall’appaltante dà luogo ad una presunzione legale assoluta di sussistenza della fattispecie vietata (…) </a:t>
            </a:r>
            <a:r>
              <a:rPr lang="it-IT" sz="1200" b="1" i="0" baseline="0" dirty="0">
                <a:solidFill>
                  <a:schemeClr val="tx1"/>
                </a:solidFill>
              </a:rPr>
              <a:t>solo </a:t>
            </a:r>
            <a:r>
              <a:rPr lang="it-IT" sz="1200" b="1" dirty="0">
                <a:solidFill>
                  <a:schemeClr val="tx1"/>
                </a:solidFill>
              </a:rPr>
              <a:t>quando il conferimento di mezzi </a:t>
            </a:r>
            <a:r>
              <a:rPr lang="it-IT" sz="1200" b="1" i="0" dirty="0">
                <a:solidFill>
                  <a:schemeClr val="tx1"/>
                </a:solidFill>
              </a:rPr>
              <a:t>sia di rilevanza tale da rendere</a:t>
            </a:r>
            <a:r>
              <a:rPr lang="it-IT" sz="1200" b="1" i="0" baseline="0" dirty="0">
                <a:solidFill>
                  <a:schemeClr val="tx1"/>
                </a:solidFill>
              </a:rPr>
              <a:t> del tutto margine ed accessorio l’apporto dell’appaltatore</a:t>
            </a:r>
            <a:r>
              <a:rPr lang="it-IT" sz="1200" b="0" i="0" baseline="0" dirty="0">
                <a:solidFill>
                  <a:schemeClr val="tx1"/>
                </a:solidFill>
              </a:rPr>
              <a:t>» </a:t>
            </a:r>
            <a:r>
              <a:rPr lang="it-IT" sz="1050" b="0" dirty="0">
                <a:solidFill>
                  <a:schemeClr val="tx1"/>
                </a:solidFill>
              </a:rPr>
              <a:t>(Cass. 16488/2009)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it-IT" sz="1050" b="0" dirty="0">
                <a:solidFill>
                  <a:schemeClr val="tx1"/>
                </a:solidFill>
              </a:rPr>
              <a:t>«sono leciti gli appalti</a:t>
            </a:r>
            <a:r>
              <a:rPr lang="it-IT" sz="1050" b="0" baseline="0" dirty="0">
                <a:solidFill>
                  <a:schemeClr val="tx1"/>
                </a:solidFill>
              </a:rPr>
              <a:t> (…) che, pur espletabili con mere prestazioni di manodopera o l’ausilio di attrezzature e mezzi modesti, costituiscano un </a:t>
            </a:r>
            <a:r>
              <a:rPr lang="it-IT" sz="1050" b="1" baseline="0" dirty="0">
                <a:solidFill>
                  <a:schemeClr val="tx1"/>
                </a:solidFill>
              </a:rPr>
              <a:t>servizio in sé</a:t>
            </a:r>
            <a:r>
              <a:rPr lang="it-IT" sz="1050" b="0" baseline="0" dirty="0">
                <a:solidFill>
                  <a:schemeClr val="tx1"/>
                </a:solidFill>
              </a:rPr>
              <a:t>, svolto con </a:t>
            </a:r>
            <a:r>
              <a:rPr lang="it-IT" sz="1050" b="1" baseline="0" dirty="0">
                <a:solidFill>
                  <a:schemeClr val="tx1"/>
                </a:solidFill>
              </a:rPr>
              <a:t>organizzazione e gestione autonoma </a:t>
            </a:r>
            <a:r>
              <a:rPr lang="it-IT" sz="1050" b="0" baseline="0" dirty="0">
                <a:solidFill>
                  <a:schemeClr val="tx1"/>
                </a:solidFill>
              </a:rPr>
              <a:t>dell’appaltatore e con </a:t>
            </a:r>
            <a:r>
              <a:rPr lang="it-IT" sz="1050" b="1" baseline="0" dirty="0">
                <a:solidFill>
                  <a:schemeClr val="tx1"/>
                </a:solidFill>
              </a:rPr>
              <a:t>assunzione da parte dello stesso dei relativi rischi economici</a:t>
            </a:r>
            <a:r>
              <a:rPr lang="it-IT" sz="1050" b="0" baseline="0" dirty="0">
                <a:solidFill>
                  <a:schemeClr val="tx1"/>
                </a:solidFill>
              </a:rPr>
              <a:t>, </a:t>
            </a:r>
            <a:r>
              <a:rPr lang="it-IT" sz="1050" b="0" u="sng" baseline="0" dirty="0">
                <a:solidFill>
                  <a:schemeClr val="tx1"/>
                </a:solidFill>
              </a:rPr>
              <a:t>senza diretti interventi dispositivi e di controllo dell’appaltante sulle persone dipendenti dall’altro soggetto</a:t>
            </a:r>
            <a:r>
              <a:rPr lang="it-IT" sz="1050" b="0" baseline="0" dirty="0">
                <a:solidFill>
                  <a:schemeClr val="tx1"/>
                </a:solidFill>
              </a:rPr>
              <a:t>» </a:t>
            </a:r>
            <a:r>
              <a:rPr lang="it-IT" sz="900" b="0" baseline="0" dirty="0">
                <a:solidFill>
                  <a:schemeClr val="tx1"/>
                </a:solidFill>
              </a:rPr>
              <a:t>(Cass. 15693/2009)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it-IT" sz="900" b="0" dirty="0">
                <a:solidFill>
                  <a:schemeClr val="tx1"/>
                </a:solidFill>
              </a:rPr>
              <a:t>quando «l’organizzazione dell’appaltatore</a:t>
            </a:r>
            <a:r>
              <a:rPr lang="it-IT" sz="900" b="0" baseline="0" dirty="0">
                <a:solidFill>
                  <a:schemeClr val="tx1"/>
                </a:solidFill>
              </a:rPr>
              <a:t> risulti inserita, pur nella sua </a:t>
            </a:r>
            <a:r>
              <a:rPr lang="it-IT" sz="900" b="1" baseline="0" dirty="0">
                <a:solidFill>
                  <a:schemeClr val="tx1"/>
                </a:solidFill>
              </a:rPr>
              <a:t>autonomia</a:t>
            </a:r>
            <a:r>
              <a:rPr lang="it-IT" sz="900" b="0" baseline="0" dirty="0">
                <a:solidFill>
                  <a:schemeClr val="tx1"/>
                </a:solidFill>
              </a:rPr>
              <a:t>, in quella dell’appaltatore, cosicché possa dirsi che la realizzazione del prodotto finito sia il risultato dell’</a:t>
            </a:r>
            <a:r>
              <a:rPr lang="it-IT" sz="900" b="1" baseline="0" dirty="0">
                <a:solidFill>
                  <a:schemeClr val="tx1"/>
                </a:solidFill>
              </a:rPr>
              <a:t>attività congiunta e coordinata </a:t>
            </a:r>
            <a:r>
              <a:rPr lang="it-IT" sz="900" b="0" baseline="0" dirty="0">
                <a:solidFill>
                  <a:schemeClr val="tx1"/>
                </a:solidFill>
              </a:rPr>
              <a:t>delle due imprese</a:t>
            </a:r>
            <a:r>
              <a:rPr lang="it-IT" sz="900" b="0" dirty="0">
                <a:solidFill>
                  <a:schemeClr val="tx1"/>
                </a:solidFill>
              </a:rPr>
              <a:t>»</a:t>
            </a:r>
            <a:endParaRPr lang="it-IT" sz="900" b="0" baseline="0" dirty="0">
              <a:solidFill>
                <a:schemeClr val="tx1"/>
              </a:solidFill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800" b="0" baseline="0" dirty="0">
                <a:solidFill>
                  <a:schemeClr val="tx1"/>
                </a:solidFill>
              </a:rPr>
              <a:t>(Cass. 2368/2010)</a:t>
            </a:r>
            <a:endParaRPr lang="it-IT" sz="900" b="0" baseline="0" dirty="0">
              <a:solidFill>
                <a:schemeClr val="tx1"/>
              </a:solidFill>
            </a:endParaRPr>
          </a:p>
          <a:p>
            <a:pPr marL="171450" indent="-171450" algn="just">
              <a:buFont typeface="Arial" pitchFamily="34" charset="0"/>
              <a:buChar char="•"/>
            </a:pPr>
            <a:endParaRPr lang="it-IT" sz="1050" b="0" dirty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b="0" baseline="0" dirty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b="0" baseline="0" dirty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b="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0BD065-B966-E945-83D4-28502BA09B39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451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800" dirty="0"/>
              <a:t>L. 142/2001</a:t>
            </a:r>
          </a:p>
          <a:p>
            <a:pPr marL="0" indent="0">
              <a:buNone/>
            </a:pPr>
            <a:endParaRPr lang="it-IT" sz="800" dirty="0"/>
          </a:p>
          <a:p>
            <a:pPr marL="0" indent="0">
              <a:buNone/>
            </a:pPr>
            <a:r>
              <a:rPr lang="it-IT" sz="800" dirty="0"/>
              <a:t>Il rapporto di lavoro alle dipendenze di una cooperativa</a:t>
            </a:r>
            <a:r>
              <a:rPr lang="it-IT" sz="800" baseline="0" dirty="0"/>
              <a:t> è caratterizzato da un doppio legame:</a:t>
            </a:r>
          </a:p>
          <a:p>
            <a:pPr marL="171450" indent="-171450">
              <a:buFontTx/>
              <a:buChar char="-"/>
            </a:pPr>
            <a:r>
              <a:rPr lang="it-IT" sz="800" baseline="0" dirty="0"/>
              <a:t>Il vincolo associativo / mutualistico</a:t>
            </a:r>
          </a:p>
          <a:p>
            <a:pPr marL="171450" indent="-171450">
              <a:buFontTx/>
              <a:buChar char="-"/>
            </a:pPr>
            <a:r>
              <a:rPr lang="it-IT" sz="800" baseline="0" dirty="0"/>
              <a:t>Il rapporto di lavoro vero e proprio (OVVIAMENTE SIA RAPPORTO DI LAVORO SUBORDINATO CHE RAPPORTO DI LAVORO AUTONOMO)</a:t>
            </a:r>
          </a:p>
          <a:p>
            <a:pPr marL="0" indent="0">
              <a:buFontTx/>
              <a:buNone/>
            </a:pPr>
            <a:endParaRPr lang="it-IT" sz="800" baseline="0" dirty="0"/>
          </a:p>
          <a:p>
            <a:pPr marL="0" indent="0">
              <a:buFontTx/>
              <a:buNone/>
            </a:pPr>
            <a:r>
              <a:rPr lang="it-IT" sz="800" baseline="0" dirty="0"/>
              <a:t>Dal primo vincolo, discendono i diritti ed obblighi dell’aderente alla cooperativa “in quanto associato”</a:t>
            </a:r>
          </a:p>
          <a:p>
            <a:pPr marL="0" indent="0">
              <a:buFontTx/>
              <a:buNone/>
            </a:pPr>
            <a:r>
              <a:rPr lang="it-IT" sz="800" baseline="0" dirty="0"/>
              <a:t>Tipicamente discendono da questo vincolo:</a:t>
            </a:r>
          </a:p>
          <a:p>
            <a:pPr marL="171450" indent="-171450">
              <a:buFontTx/>
              <a:buChar char="-"/>
            </a:pPr>
            <a:r>
              <a:rPr lang="it-IT" sz="800" baseline="0" dirty="0"/>
              <a:t>Il diritto a concorrere alla gestione dell’impresa partecipando alla formazione degli organi sociali e alla definizione della struttura di direzione e conduzione dell’impresa;</a:t>
            </a:r>
          </a:p>
          <a:p>
            <a:pPr marL="171450" indent="-171450">
              <a:buFontTx/>
              <a:buChar char="-"/>
            </a:pPr>
            <a:r>
              <a:rPr lang="it-IT" sz="800" baseline="0" dirty="0"/>
              <a:t>Il diritto a partecipare alla elaborazione di programmi di sviluppo e alle decisioni concernenti le scelte strategiche, nonché alla realizzazione dei processi produttivi dell’azienda</a:t>
            </a:r>
          </a:p>
          <a:p>
            <a:pPr marL="0" indent="0">
              <a:buFontTx/>
              <a:buNone/>
            </a:pPr>
            <a:endParaRPr lang="it-IT" sz="800" baseline="0" dirty="0"/>
          </a:p>
          <a:p>
            <a:pPr marL="0" indent="0">
              <a:buFontTx/>
              <a:buNone/>
            </a:pPr>
            <a:r>
              <a:rPr lang="it-IT" sz="800" baseline="0" dirty="0"/>
              <a:t>La amministrazione di una Cooperativa è in ogni caso mediata attraverso gli organismi di gestione, per cui – per quanto l’elemento della “partecipazione” sia assai più pregnante che in un rapporto di lavoro subordinato alle dipendenze di una impresa non cooperativa – non equivale a partecipazione diretta</a:t>
            </a:r>
          </a:p>
          <a:p>
            <a:pPr marL="0" indent="0">
              <a:buFontTx/>
              <a:buNone/>
            </a:pPr>
            <a:endParaRPr lang="it-IT" sz="800" baseline="0" dirty="0"/>
          </a:p>
          <a:p>
            <a:pPr marL="171450" indent="-171450">
              <a:buFontTx/>
              <a:buChar char="-"/>
            </a:pPr>
            <a:r>
              <a:rPr lang="it-IT" sz="800" baseline="0" dirty="0"/>
              <a:t>Il diritto alla partecipazione agli utili prodotti dalla cooperativa, quanto questi non sono reinvestiti.</a:t>
            </a:r>
          </a:p>
          <a:p>
            <a:pPr marL="0" indent="0">
              <a:buFontTx/>
              <a:buNone/>
            </a:pPr>
            <a:r>
              <a:rPr lang="it-IT" sz="800" baseline="0" dirty="0"/>
              <a:t>L’art. 3 stabilisce che “trattamento economico complessivo proporzionato alla quantità e qualità del lavoro prestato e comunque non inferiore ai minimi previsti, per prestazioni analoghe, dalla contrattazione collettiva nazionale del settore o della categoria affine, ovvero, per i rapporti di lavoro diversi da quello subordinato, in assenza di contratti o accordi collettivi specifici, ai compensi medi in uso per prestazioni analoghe rese in forma di lavoro autonomo”</a:t>
            </a:r>
          </a:p>
          <a:p>
            <a:pPr marL="0" indent="0">
              <a:buFontTx/>
              <a:buNone/>
            </a:pPr>
            <a:r>
              <a:rPr lang="it-IT" sz="800" baseline="0" dirty="0"/>
              <a:t>Inoltre, lo stesso articolo 3 stabilisce la possibilità che il socio lavoratore partecipi agli utili, quando l’Assemblea delibera in tal senso.</a:t>
            </a:r>
          </a:p>
          <a:p>
            <a:pPr marL="0" indent="0">
              <a:buFontTx/>
              <a:buNone/>
            </a:pPr>
            <a:endParaRPr lang="it-IT" sz="800" baseline="0" dirty="0"/>
          </a:p>
          <a:p>
            <a:pPr marL="0" indent="0">
              <a:buFontTx/>
              <a:buNone/>
            </a:pPr>
            <a:r>
              <a:rPr lang="it-IT" sz="800" baseline="0" dirty="0"/>
              <a:t>Discendono anche oneri quali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800" baseline="0" dirty="0"/>
              <a:t>l’onere di versare la quota associativa e, eventualmente, rinnovarla;</a:t>
            </a:r>
          </a:p>
          <a:p>
            <a:pPr marL="171450" indent="-171450">
              <a:buFontTx/>
              <a:buChar char="-"/>
            </a:pPr>
            <a:r>
              <a:rPr lang="it-IT" sz="800" baseline="0" dirty="0"/>
              <a:t>L’onere di partecipare al rischio di impresa</a:t>
            </a:r>
          </a:p>
          <a:p>
            <a:pPr marL="0" indent="0">
              <a:buFontTx/>
              <a:buNone/>
            </a:pPr>
            <a:endParaRPr lang="it-IT" sz="800" baseline="0" dirty="0"/>
          </a:p>
          <a:p>
            <a:pPr marL="0" indent="0">
              <a:buFontTx/>
              <a:buNone/>
            </a:pPr>
            <a:r>
              <a:rPr lang="it-IT" sz="800" baseline="0" dirty="0"/>
              <a:t>LA DISCIPLINA DEL RAPPORTO ASSOCIATIVO E’ TIPICAMENTE CONTENUTA NEL REGOLAMENTO INTERNO DELLA COOPERATIVA, PER CUI E’ IMPORTANTE CHE NE SIA ESAMINATO IL CONTENUTO</a:t>
            </a:r>
          </a:p>
          <a:p>
            <a:pPr marL="0" indent="0">
              <a:buFontTx/>
              <a:buNone/>
            </a:pPr>
            <a:endParaRPr lang="it-IT" sz="800" baseline="0" dirty="0"/>
          </a:p>
          <a:p>
            <a:pPr marL="0" indent="0">
              <a:buFontTx/>
              <a:buNone/>
            </a:pPr>
            <a:r>
              <a:rPr lang="it-IT" sz="800" baseline="0" dirty="0"/>
              <a:t>Ed infatti – anche se in linea teorica le cooperative possono “assumere” dipendenti che non siano anche soci - tipicamente rapporto associativo e rapporto di lavoro sono stipulati congiuntamente e le loro discipline si compenetrano</a:t>
            </a:r>
          </a:p>
          <a:p>
            <a:pPr marL="0" indent="0">
              <a:buFontTx/>
              <a:buNone/>
            </a:pPr>
            <a:endParaRPr lang="it-IT" sz="800" baseline="0" dirty="0"/>
          </a:p>
          <a:p>
            <a:pPr marL="0" indent="0">
              <a:buFontTx/>
              <a:buNone/>
            </a:pPr>
            <a:r>
              <a:rPr lang="it-IT" sz="800" baseline="0" dirty="0"/>
              <a:t>Così ad esempio: perché un socio – lavoratore di cooperativa sia assunto alle dipendenze della cooperativa, egli deve anche venire associato; tipicamente, quindi, si dovrà avere il versamento di una quota associativa ed una delibera di ammissione dell’organo di gestione</a:t>
            </a:r>
          </a:p>
          <a:p>
            <a:pPr marL="0" indent="0">
              <a:buFontTx/>
              <a:buNone/>
            </a:pPr>
            <a:endParaRPr lang="it-IT" sz="800" baseline="0" dirty="0"/>
          </a:p>
          <a:p>
            <a:pPr marL="0" indent="0">
              <a:buFontTx/>
              <a:buNone/>
            </a:pPr>
            <a:r>
              <a:rPr lang="it-IT" sz="800" baseline="0" dirty="0"/>
              <a:t>Così pure, in fase di cessazione del rapporto, entrambi i rapporti dovranno cessare perché il lavoratore sia effettivamente estromesso dalla cooperativa</a:t>
            </a:r>
          </a:p>
          <a:p>
            <a:pPr marL="0" indent="0">
              <a:buFontTx/>
              <a:buNone/>
            </a:pPr>
            <a:r>
              <a:rPr lang="it-IT" sz="800" baseline="0" dirty="0"/>
              <a:t>Ed infatti:</a:t>
            </a:r>
          </a:p>
          <a:p>
            <a:pPr marL="171450" indent="-171450">
              <a:buFontTx/>
              <a:buChar char="-"/>
            </a:pPr>
            <a:r>
              <a:rPr lang="it-IT" sz="800" baseline="0" dirty="0"/>
              <a:t>Il regolamento interno può stabilire le cause di esclusione del socio dalla cooperativa, al ricorrere delle quali il socio – ancora una volta con delibera ed a seguito del procedimento interno di espulsione – perderà la qualità di socio; l’esclusione del socio dalla </a:t>
            </a:r>
            <a:r>
              <a:rPr lang="it-IT" sz="800" b="1" u="sng" baseline="0" dirty="0"/>
              <a:t>cooperativa determina l’automatica cessazione del rapporto di lavoro (art. 5 comma 2 L. 142/2001).</a:t>
            </a:r>
          </a:p>
          <a:p>
            <a:pPr marL="0" indent="0">
              <a:buFontTx/>
              <a:buNone/>
            </a:pPr>
            <a:endParaRPr lang="it-IT" sz="800" b="1" u="sng" baseline="0" dirty="0"/>
          </a:p>
          <a:p>
            <a:pPr marL="0" indent="0">
              <a:buFontTx/>
              <a:buNone/>
            </a:pPr>
            <a:r>
              <a:rPr lang="it-IT" sz="800" baseline="0" dirty="0"/>
              <a:t>Se i due rapporti “cessano” contemporaneamente il lavoratore deve (i) impugnare la delibera di esclusione dalla cooperativa e (ii) non potrà chiedere l’applicazione dell’art. 18 (reintegrazione)</a:t>
            </a:r>
          </a:p>
          <a:p>
            <a:pPr marL="171450" indent="-171450">
              <a:buFontTx/>
              <a:buChar char="-"/>
            </a:pPr>
            <a:endParaRPr lang="it-IT" sz="800" baseline="0" dirty="0"/>
          </a:p>
          <a:p>
            <a:pPr marL="171450" indent="-171450">
              <a:buFontTx/>
              <a:buChar char="-"/>
            </a:pPr>
            <a:endParaRPr lang="it-IT" sz="800" baseline="0" dirty="0"/>
          </a:p>
          <a:p>
            <a:pPr marL="0" indent="0">
              <a:buFontTx/>
              <a:buNone/>
            </a:pPr>
            <a:endParaRPr lang="it-IT" sz="800" baseline="0" dirty="0"/>
          </a:p>
          <a:p>
            <a:pPr marL="0" indent="0">
              <a:buFontTx/>
              <a:buNone/>
            </a:pPr>
            <a:endParaRPr lang="it-IT" sz="800" baseline="0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0BD065-B966-E945-83D4-28502BA09B39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7869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B34167-AF36-F842-9BC2-47B938B93A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C0A27C0-AD34-1844-A065-D3F0645B70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1E7A8D2-CF0D-204B-9B2C-0E9F38D8D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F4F2-9EB9-8C41-8BBD-B74349253154}" type="datetimeFigureOut">
              <a:rPr lang="it-IT" smtClean="0"/>
              <a:t>24/05/24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EC6124D-9699-B146-80B7-5D437EA58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6C35CB-2DD6-5942-909F-2C49905C0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CDB-61EC-0941-98CD-C20BC03E8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7574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749274-2440-F144-8783-EB24C0040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90FAD08-D81F-8C4E-A1EF-E2EF041B2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28B95B-26F8-E941-ABE1-9FD69D9D2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F4F2-9EB9-8C41-8BBD-B74349253154}" type="datetimeFigureOut">
              <a:rPr lang="it-IT" smtClean="0"/>
              <a:t>24/05/24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54A21C-DE5A-0742-A794-B77A73BBA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2405C6-82C1-244A-A477-1E1EA83B9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CDB-61EC-0941-98CD-C20BC03E8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266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1C0B039-6BA8-F647-8487-D68BBFAD8F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5853F64-2A80-DE46-A8D3-F19627849F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57E785-BD3B-3840-A8D0-249CD1D4E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F4F2-9EB9-8C41-8BBD-B74349253154}" type="datetimeFigureOut">
              <a:rPr lang="it-IT" smtClean="0"/>
              <a:t>24/05/24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C10FE2-70E0-D24D-9C20-E1BC7DE13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CEA4BF1-450C-1246-BB9D-DD63D17DE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CDB-61EC-0941-98CD-C20BC03E8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28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51AD8A-B379-F545-A7EC-F250A2F7D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E59C7B-B539-2C4B-BE8D-1536216F1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85F49B-6895-6C4F-BED1-10E3E9F65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F4F2-9EB9-8C41-8BBD-B74349253154}" type="datetimeFigureOut">
              <a:rPr lang="it-IT" smtClean="0"/>
              <a:t>24/05/24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B5916F-15BD-FC4E-BCBC-8A20DF382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8DD8D2-C5D8-4942-B2B8-09B900E33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CDB-61EC-0941-98CD-C20BC03E8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4114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C057A9-759B-3849-A5DD-684A3C54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8545908-68CE-1C4E-813D-AE20F387C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A5CB7B-80B5-7B44-9857-6EE7E9E88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F4F2-9EB9-8C41-8BBD-B74349253154}" type="datetimeFigureOut">
              <a:rPr lang="it-IT" smtClean="0"/>
              <a:t>24/05/24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A901A3D-2AD1-9144-AF0B-3CFD29D91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D3300B-F1A2-D04F-8D53-A0E5E0553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CDB-61EC-0941-98CD-C20BC03E8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99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E8D39F-CC8C-0A4B-AC19-E75F25608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6FE7FD-96CB-F040-821F-5A2350634E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BBC97FA-B2DB-EF44-A9A6-2DF596E537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242089B-6F80-C049-B74B-2AE84B437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F4F2-9EB9-8C41-8BBD-B74349253154}" type="datetimeFigureOut">
              <a:rPr lang="it-IT" smtClean="0"/>
              <a:t>24/05/24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5032FA3-AE84-BE44-865E-F0F11E03C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3929D3E-6DB4-2F40-A0B3-1D7711C42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CDB-61EC-0941-98CD-C20BC03E8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8299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163E4B-B0B8-1843-8AF4-386A85A20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3C2A3C8-69C6-9C4A-9A2C-BDF0EC9D9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0635CCE-38BF-E847-9DD5-F35CBD6A5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32B1574-3F9D-6F40-A4B0-4EE5DB6F69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A2A2768-5122-9045-B01B-98FBFD8AC3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47A263D-E68B-0F49-8AFF-2E1F00885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F4F2-9EB9-8C41-8BBD-B74349253154}" type="datetimeFigureOut">
              <a:rPr lang="it-IT" smtClean="0"/>
              <a:t>24/05/24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1E33E08-F4EB-E34E-A6F3-533065E0F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847E835-E21C-914A-BF42-4EF2CA9EB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CDB-61EC-0941-98CD-C20BC03E8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5242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51C563-FC91-2649-A3C3-4F18C9935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7886958-9A58-DF40-B60F-AD9482A6D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F4F2-9EB9-8C41-8BBD-B74349253154}" type="datetimeFigureOut">
              <a:rPr lang="it-IT" smtClean="0"/>
              <a:t>24/05/24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F6DDCD3-C950-EA42-84B6-061E05F38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4D1ACC7-F08D-5842-AD67-FAB837D1D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CDB-61EC-0941-98CD-C20BC03E8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512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D6A7FC2-251B-0C42-92A9-50DB3F10D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F4F2-9EB9-8C41-8BBD-B74349253154}" type="datetimeFigureOut">
              <a:rPr lang="it-IT" smtClean="0"/>
              <a:t>24/05/24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F4C3BC3-A14B-1D4B-815F-E0F2CC6C3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90478EC-AFBF-9B4F-97C6-900C1C692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CDB-61EC-0941-98CD-C20BC03E8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87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6B08C0-A1D6-154D-BD1C-D8B7A39E6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F63957-2A3D-844C-B356-9327BEE46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ADB52C7-ED80-7A43-B7A7-515FD9945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A0AC742-0E2E-824B-8A43-374A37C96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F4F2-9EB9-8C41-8BBD-B74349253154}" type="datetimeFigureOut">
              <a:rPr lang="it-IT" smtClean="0"/>
              <a:t>24/05/24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E2170D4-AEC8-6A42-A7B5-F191E5AB5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F76F488-8DA7-7642-ADB3-3CE63B8A1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CDB-61EC-0941-98CD-C20BC03E8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514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FB13E9-CC57-F144-BD8B-903F49856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A5B5897-CEF6-764C-B21D-8A3A3FF3C7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33A8D4D-AA7A-3D46-ABDF-A7A8884B91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E4D0F4F-3D6F-D14D-8FA7-550F77B85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F4F2-9EB9-8C41-8BBD-B74349253154}" type="datetimeFigureOut">
              <a:rPr lang="it-IT" smtClean="0"/>
              <a:t>24/05/24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BBCB397-88B6-9B47-9CF1-2895D3CFE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871F459-D09D-E541-812C-2681A84F9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CDB-61EC-0941-98CD-C20BC03E8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785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01F9A50-A06C-B248-9A20-12201CEFD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475682E-0EB6-0C4A-8E73-E23EDA28F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233216-394C-D148-AB98-8EABEAB90B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AF4F2-9EB9-8C41-8BBD-B74349253154}" type="datetimeFigureOut">
              <a:rPr lang="it-IT" smtClean="0"/>
              <a:t>24/05/24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656DD4-5206-3844-8567-2B2C66E88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B5F59C-0487-444C-B34B-1743E2898A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42CDB-61EC-0941-98CD-C20BC03E8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863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page1image13780480">
            <a:extLst>
              <a:ext uri="{FF2B5EF4-FFF2-40B4-BE49-F238E27FC236}">
                <a16:creationId xmlns:a16="http://schemas.microsoft.com/office/drawing/2014/main" id="{281BC743-42B5-D745-9DE2-EA4785A98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656" y="561181"/>
            <a:ext cx="10196688" cy="573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424199F0-0A35-0F44-86EB-3C2840D6F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48677"/>
          </a:xfrm>
        </p:spPr>
        <p:txBody>
          <a:bodyPr>
            <a:normAutofit/>
          </a:bodyPr>
          <a:lstStyle/>
          <a:p>
            <a:r>
              <a:rPr lang="it-IT" sz="4800" b="1" dirty="0">
                <a:latin typeface="+mn-lt"/>
              </a:rPr>
              <a:t>PROFESSIONE INFERMIERE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7C6F33-2593-C84F-B277-F2AB9D046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72415"/>
            <a:ext cx="9144000" cy="141700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t-IT" sz="2800" b="1" dirty="0">
                <a:effectLst/>
                <a:latin typeface="Arial" panose="020B0604020202020204" pitchFamily="34" charset="0"/>
              </a:rPr>
              <a:t>CENNI DI DIRITTO DEL LAVORO:</a:t>
            </a:r>
          </a:p>
          <a:p>
            <a:pPr>
              <a:spcBef>
                <a:spcPts val="0"/>
              </a:spcBef>
            </a:pPr>
            <a:r>
              <a:rPr lang="it-IT" sz="2800" b="1" dirty="0">
                <a:latin typeface="Arial" panose="020B0604020202020204" pitchFamily="34" charset="0"/>
              </a:rPr>
              <a:t>I</a:t>
            </a:r>
            <a:r>
              <a:rPr lang="it-IT" sz="2800" b="1" dirty="0">
                <a:effectLst/>
                <a:latin typeface="Arial" panose="020B0604020202020204" pitchFamily="34" charset="0"/>
              </a:rPr>
              <a:t>L RAPPORTO LIBERO PROFESSIONALE </a:t>
            </a:r>
          </a:p>
          <a:p>
            <a:pPr>
              <a:spcBef>
                <a:spcPts val="0"/>
              </a:spcBef>
            </a:pPr>
            <a:r>
              <a:rPr lang="it-IT" sz="2800" b="1" dirty="0">
                <a:effectLst/>
                <a:latin typeface="Arial" panose="020B0604020202020204" pitchFamily="34" charset="0"/>
              </a:rPr>
              <a:t>E IL RAPPORTO DI LAVORO SUBORDINATO</a:t>
            </a:r>
            <a:endParaRPr lang="it-IT" sz="3600" dirty="0">
              <a:effectLst/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F2FEEDD9-4DED-2447-A67F-DA4C03738F89}"/>
              </a:ext>
            </a:extLst>
          </p:cNvPr>
          <p:cNvSpPr txBox="1">
            <a:spLocks/>
          </p:cNvSpPr>
          <p:nvPr/>
        </p:nvSpPr>
        <p:spPr>
          <a:xfrm>
            <a:off x="1524000" y="2001520"/>
            <a:ext cx="9144000" cy="8486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dirty="0">
                <a:latin typeface="+mn-lt"/>
              </a:rPr>
              <a:t>Università degli Studi di Milano – 29 maggio 2023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8DBBC92-1ECA-F54C-B97B-E9E61E24B03C}"/>
              </a:ext>
            </a:extLst>
          </p:cNvPr>
          <p:cNvSpPr txBox="1"/>
          <p:nvPr/>
        </p:nvSpPr>
        <p:spPr>
          <a:xfrm>
            <a:off x="997656" y="5311635"/>
            <a:ext cx="743890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AVV. EMILIANO GANZAROLLI</a:t>
            </a:r>
          </a:p>
          <a:p>
            <a:r>
              <a:rPr lang="it-IT" sz="1400" dirty="0"/>
              <a:t>EG STUDIO LEGALE - MILANO, VIA GIOVANNI BATTISTA PERGOLESI, 11</a:t>
            </a:r>
          </a:p>
        </p:txBody>
      </p:sp>
    </p:spTree>
    <p:extLst>
      <p:ext uri="{BB962C8B-B14F-4D97-AF65-F5344CB8AC3E}">
        <p14:creationId xmlns:p14="http://schemas.microsoft.com/office/powerpoint/2010/main" val="4116265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4199F0-0A35-0F44-86EB-3C2840D6F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8720" y="406424"/>
            <a:ext cx="8232140" cy="848677"/>
          </a:xfrm>
        </p:spPr>
        <p:txBody>
          <a:bodyPr>
            <a:normAutofit fontScale="90000"/>
          </a:bodyPr>
          <a:lstStyle/>
          <a:p>
            <a:pPr algn="l"/>
            <a:r>
              <a:rPr lang="it-IT" sz="4800" b="1" dirty="0">
                <a:latin typeface="+mn-lt"/>
              </a:rPr>
              <a:t>PIANO DELL’INTERVENTO ODIERNO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7C6F33-2593-C84F-B277-F2AB9D046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6420" y="2244813"/>
            <a:ext cx="11059160" cy="3529655"/>
          </a:xfrm>
        </p:spPr>
        <p:txBody>
          <a:bodyPr>
            <a:normAutofit fontScale="25000" lnSpcReduction="20000"/>
          </a:bodyPr>
          <a:lstStyle/>
          <a:p>
            <a:pPr marL="571500" indent="-571500" algn="just">
              <a:buFont typeface="Wingdings" pitchFamily="2" charset="2"/>
              <a:buChar char="v"/>
            </a:pPr>
            <a:r>
              <a:rPr lang="it-IT" sz="8000" dirty="0">
                <a:latin typeface="Arial" panose="020B0604020202020204" pitchFamily="34" charset="0"/>
                <a:cs typeface="Arial" panose="020B0604020202020204" pitchFamily="34" charset="0"/>
              </a:rPr>
              <a:t>Subordinazione e libera professione</a:t>
            </a:r>
          </a:p>
          <a:p>
            <a:pPr algn="just"/>
            <a:endParaRPr lang="it-IT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 typeface="Wingdings" pitchFamily="2" charset="2"/>
              <a:buChar char="v"/>
            </a:pPr>
            <a:r>
              <a:rPr lang="it-IT" sz="8000" dirty="0">
                <a:latin typeface="Arial" panose="020B0604020202020204" pitchFamily="34" charset="0"/>
                <a:cs typeface="Arial" panose="020B0604020202020204" pitchFamily="34" charset="0"/>
              </a:rPr>
              <a:t>Il contratto di lavoro: forma e contenuti</a:t>
            </a:r>
          </a:p>
          <a:p>
            <a:pPr marL="571500" indent="-571500" algn="just">
              <a:buFont typeface="Wingdings" pitchFamily="2" charset="2"/>
              <a:buChar char="v"/>
            </a:pPr>
            <a:endParaRPr lang="it-IT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 typeface="Wingdings" pitchFamily="2" charset="2"/>
              <a:buChar char="v"/>
            </a:pPr>
            <a:r>
              <a:rPr lang="it-IT" sz="8000" dirty="0">
                <a:latin typeface="Arial" panose="020B0604020202020204" pitchFamily="34" charset="0"/>
                <a:cs typeface="Arial" panose="020B0604020202020204" pitchFamily="34" charset="0"/>
              </a:rPr>
              <a:t>Ipotesi lecite di alterità tra datore di lavoro e beneficiario della prestazione: la somministrazione e l’appalto</a:t>
            </a:r>
          </a:p>
          <a:p>
            <a:pPr marL="571500" indent="-571500" algn="just">
              <a:buFont typeface="Wingdings" pitchFamily="2" charset="2"/>
              <a:buChar char="v"/>
            </a:pPr>
            <a:endParaRPr lang="it-IT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 typeface="Wingdings" pitchFamily="2" charset="2"/>
              <a:buChar char="v"/>
            </a:pPr>
            <a:r>
              <a:rPr lang="it-IT" sz="8000" dirty="0">
                <a:latin typeface="Arial" panose="020B0604020202020204" pitchFamily="34" charset="0"/>
                <a:cs typeface="Arial" panose="020B0604020202020204" pitchFamily="34" charset="0"/>
              </a:rPr>
              <a:t>Il rapporto di lavoro alle dipendenze di una cooperativa appaltatrice del servizio infermieristico: il contenuto e le principali differenze con il rapporto di lavoro “diretto”</a:t>
            </a:r>
          </a:p>
          <a:p>
            <a:pPr marL="571500" indent="-571500" algn="just">
              <a:buFont typeface="Wingdings" pitchFamily="2" charset="2"/>
              <a:buChar char="v"/>
            </a:pPr>
            <a:endParaRPr lang="it-IT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 typeface="Wingdings" pitchFamily="2" charset="2"/>
              <a:buChar char="v"/>
            </a:pPr>
            <a:r>
              <a:rPr lang="it-IT" sz="8000" dirty="0">
                <a:latin typeface="Arial" panose="020B0604020202020204" pitchFamily="34" charset="0"/>
                <a:cs typeface="Arial" panose="020B0604020202020204" pitchFamily="34" charset="0"/>
              </a:rPr>
              <a:t>L’iscrizione in albi e l’assicurazione professionale</a:t>
            </a:r>
          </a:p>
          <a:p>
            <a:pPr>
              <a:spcBef>
                <a:spcPts val="0"/>
              </a:spcBef>
            </a:pPr>
            <a:endParaRPr lang="it-IT" sz="3600" dirty="0">
              <a:effectLst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8DBBC92-1ECA-F54C-B97B-E9E61E24B03C}"/>
              </a:ext>
            </a:extLst>
          </p:cNvPr>
          <p:cNvSpPr txBox="1"/>
          <p:nvPr/>
        </p:nvSpPr>
        <p:spPr>
          <a:xfrm>
            <a:off x="4186673" y="5774468"/>
            <a:ext cx="743890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dirty="0"/>
              <a:t>AVV. EMILIANO GANZAROLLI</a:t>
            </a:r>
          </a:p>
          <a:p>
            <a:pPr algn="r"/>
            <a:r>
              <a:rPr lang="it-IT" sz="1400" dirty="0"/>
              <a:t>EG STUDIO LEGALE - MILANO, VIA GIOVANNI BATTISTA PERGOLESI, 11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31C3810-E11E-1F4B-818A-6EDFF8FA1A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421" y="526098"/>
            <a:ext cx="1262379" cy="126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232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4199F0-0A35-0F44-86EB-3C2840D6F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3222" y="870627"/>
            <a:ext cx="8900160" cy="848677"/>
          </a:xfrm>
        </p:spPr>
        <p:txBody>
          <a:bodyPr>
            <a:noAutofit/>
          </a:bodyPr>
          <a:lstStyle/>
          <a:p>
            <a:pPr algn="l"/>
            <a:r>
              <a:rPr lang="it-IT" sz="4000" b="1" dirty="0">
                <a:latin typeface="Arial" panose="020B0604020202020204" pitchFamily="34" charset="0"/>
                <a:cs typeface="Arial" panose="020B0604020202020204" pitchFamily="34" charset="0"/>
              </a:rPr>
              <a:t>CENNI PRELIMINARI: LE FONTI DEL RAPPORTO DI LAVORO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7C6F33-2593-C84F-B277-F2AB9D046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6421" y="2282747"/>
            <a:ext cx="11059160" cy="3360914"/>
          </a:xfrm>
        </p:spPr>
        <p:txBody>
          <a:bodyPr>
            <a:normAutofit fontScale="25000" lnSpcReduction="20000"/>
          </a:bodyPr>
          <a:lstStyle/>
          <a:p>
            <a:pPr marL="542925" indent="-542925" algn="just">
              <a:buFont typeface="Wingdings" pitchFamily="2" charset="2"/>
              <a:buChar char="v"/>
            </a:pPr>
            <a:r>
              <a:rPr lang="it-IT" sz="9200" dirty="0">
                <a:latin typeface="Arial" panose="020B0604020202020204" pitchFamily="34" charset="0"/>
                <a:cs typeface="Arial" panose="020B0604020202020204" pitchFamily="34" charset="0"/>
              </a:rPr>
              <a:t>Carta Costituzionale</a:t>
            </a:r>
          </a:p>
          <a:p>
            <a:pPr marL="542925" indent="-542925" algn="just"/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2925" indent="-542925" algn="just">
              <a:buFont typeface="Wingdings" pitchFamily="2" charset="2"/>
              <a:buChar char="v"/>
            </a:pPr>
            <a:r>
              <a:rPr lang="it-IT" sz="9200" dirty="0">
                <a:latin typeface="Arial" panose="020B0604020202020204" pitchFamily="34" charset="0"/>
                <a:cs typeface="Arial" panose="020B0604020202020204" pitchFamily="34" charset="0"/>
              </a:rPr>
              <a:t>Norme comunitarie, il Codice Civile, Le Leggi speciali (</a:t>
            </a:r>
            <a:r>
              <a:rPr lang="it-IT" sz="9200" i="1" dirty="0" err="1">
                <a:latin typeface="Arial" panose="020B0604020202020204" pitchFamily="34" charset="0"/>
                <a:cs typeface="Arial" panose="020B0604020202020204" pitchFamily="34" charset="0"/>
              </a:rPr>
              <a:t>t.det</a:t>
            </a:r>
            <a:r>
              <a:rPr lang="it-IT" sz="9200" i="1" dirty="0">
                <a:latin typeface="Arial" panose="020B0604020202020204" pitchFamily="34" charset="0"/>
                <a:cs typeface="Arial" panose="020B0604020202020204" pitchFamily="34" charset="0"/>
              </a:rPr>
              <a:t>., part-time</a:t>
            </a:r>
            <a:r>
              <a:rPr lang="it-IT" sz="9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9200" i="1" dirty="0">
                <a:latin typeface="Arial" panose="020B0604020202020204" pitchFamily="34" charset="0"/>
                <a:cs typeface="Arial" panose="020B0604020202020204" pitchFamily="34" charset="0"/>
              </a:rPr>
              <a:t>tutela maternità e paternità</a:t>
            </a:r>
            <a:r>
              <a:rPr lang="it-IT" sz="9200" dirty="0">
                <a:latin typeface="Arial" panose="020B0604020202020204" pitchFamily="34" charset="0"/>
                <a:cs typeface="Arial" panose="020B0604020202020204" pitchFamily="34" charset="0"/>
              </a:rPr>
              <a:t>, etc.) e le fonti </a:t>
            </a:r>
            <a:r>
              <a:rPr lang="it-IT" sz="9200" dirty="0" err="1">
                <a:latin typeface="Arial" panose="020B0604020202020204" pitchFamily="34" charset="0"/>
                <a:cs typeface="Arial" panose="020B0604020202020204" pitchFamily="34" charset="0"/>
              </a:rPr>
              <a:t>pariordinate</a:t>
            </a:r>
            <a:r>
              <a:rPr lang="it-IT" sz="9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it-IT" sz="9200" i="1" dirty="0">
                <a:latin typeface="Arial" panose="020B0604020202020204" pitchFamily="34" charset="0"/>
                <a:cs typeface="Arial" panose="020B0604020202020204" pitchFamily="34" charset="0"/>
              </a:rPr>
              <a:t>Decreti attuativi e in alcuni casi Circolari, anche di interpretazione autentica</a:t>
            </a:r>
            <a:r>
              <a:rPr lang="it-IT" sz="9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42925" indent="-542925" algn="just"/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2925" indent="-542925" algn="just">
              <a:buFont typeface="Wingdings" pitchFamily="2" charset="2"/>
              <a:buChar char="v"/>
            </a:pPr>
            <a:r>
              <a:rPr lang="it-IT" sz="9200" dirty="0">
                <a:latin typeface="Arial" panose="020B0604020202020204" pitchFamily="34" charset="0"/>
                <a:cs typeface="Arial" panose="020B0604020202020204" pitchFamily="34" charset="0"/>
              </a:rPr>
              <a:t>Il Contratto Collettivo Nazionale di Lavoro / il contratto collettivo aziendale</a:t>
            </a:r>
          </a:p>
          <a:p>
            <a:pPr marL="542925" indent="-542925" algn="just"/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2925" indent="-542925" algn="just">
              <a:buFont typeface="Wingdings" pitchFamily="2" charset="2"/>
              <a:buChar char="v"/>
            </a:pPr>
            <a:r>
              <a:rPr lang="it-IT" sz="9200" dirty="0">
                <a:latin typeface="Arial" panose="020B0604020202020204" pitchFamily="34" charset="0"/>
                <a:cs typeface="Arial" panose="020B0604020202020204" pitchFamily="34" charset="0"/>
              </a:rPr>
              <a:t>Il Contratto individuale</a:t>
            </a:r>
          </a:p>
          <a:p>
            <a:pPr marL="542925" indent="-542925" algn="just"/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2925" indent="-542925" algn="just">
              <a:buFont typeface="Wingdings" pitchFamily="2" charset="2"/>
              <a:buChar char="v"/>
            </a:pPr>
            <a:r>
              <a:rPr lang="it-IT" sz="9200" dirty="0">
                <a:latin typeface="Arial" panose="020B0604020202020204" pitchFamily="34" charset="0"/>
                <a:cs typeface="Arial" panose="020B0604020202020204" pitchFamily="34" charset="0"/>
              </a:rPr>
              <a:t>Il Codice deontologico</a:t>
            </a:r>
          </a:p>
          <a:p>
            <a:pPr>
              <a:spcBef>
                <a:spcPts val="0"/>
              </a:spcBef>
            </a:pPr>
            <a:endParaRPr lang="it-IT" sz="3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8DBBC92-1ECA-F54C-B97B-E9E61E24B03C}"/>
              </a:ext>
            </a:extLst>
          </p:cNvPr>
          <p:cNvSpPr txBox="1"/>
          <p:nvPr/>
        </p:nvSpPr>
        <p:spPr>
          <a:xfrm>
            <a:off x="4186673" y="5774468"/>
            <a:ext cx="743890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AVV. EMILIANO GANZAROLLI</a:t>
            </a:r>
          </a:p>
          <a:p>
            <a:pPr algn="r"/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EG STUDIO LEGALE - MILANO, VIA GIOVANNI BATTISTA PERGOLESI, 11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31C3810-E11E-1F4B-818A-6EDFF8FA1A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421" y="526098"/>
            <a:ext cx="1262379" cy="126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837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4199F0-0A35-0F44-86EB-3C2840D6F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8210" y="501598"/>
            <a:ext cx="8232140" cy="848677"/>
          </a:xfrm>
        </p:spPr>
        <p:txBody>
          <a:bodyPr>
            <a:normAutofit/>
          </a:bodyPr>
          <a:lstStyle/>
          <a:p>
            <a:pPr algn="l"/>
            <a:r>
              <a:rPr lang="it-IT" sz="4800" b="1" dirty="0">
                <a:latin typeface="Arial" panose="020B0604020202020204" pitchFamily="34" charset="0"/>
                <a:cs typeface="Arial" panose="020B0604020202020204" pitchFamily="34" charset="0"/>
              </a:rPr>
              <a:t>FORMA E CONTENUTI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7C6F33-2593-C84F-B277-F2AB9D046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6420" y="2244813"/>
            <a:ext cx="11059160" cy="3066821"/>
          </a:xfrm>
        </p:spPr>
        <p:txBody>
          <a:bodyPr>
            <a:normAutofit/>
          </a:bodyPr>
          <a:lstStyle/>
          <a:p>
            <a:pPr marL="571500" indent="-571500" algn="just">
              <a:buFont typeface="Wingdings" pitchFamily="2" charset="2"/>
              <a:buChar char="v"/>
            </a:pPr>
            <a:r>
              <a:rPr lang="it-IT" sz="2300" dirty="0">
                <a:latin typeface="Arial" panose="020B0604020202020204" pitchFamily="34" charset="0"/>
                <a:cs typeface="Arial" panose="020B0604020202020204" pitchFamily="34" charset="0"/>
              </a:rPr>
              <a:t>Distinzione tra rapporto di lavoro subordinato e autonomo: il vincolo di subordinazione e la verifica “di fatto” della prestazione resa</a:t>
            </a:r>
          </a:p>
          <a:p>
            <a:pPr marL="571500" indent="-571500" algn="just">
              <a:buFont typeface="Wingdings" pitchFamily="2" charset="2"/>
              <a:buChar char="v"/>
            </a:pPr>
            <a:endParaRPr lang="it-IT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 typeface="Wingdings" pitchFamily="2" charset="2"/>
              <a:buChar char="v"/>
            </a:pPr>
            <a:r>
              <a:rPr lang="it-IT" sz="2300" dirty="0">
                <a:latin typeface="Arial" panose="020B0604020202020204" pitchFamily="34" charset="0"/>
                <a:cs typeface="Arial" panose="020B0604020202020204" pitchFamily="34" charset="0"/>
              </a:rPr>
              <a:t>La forma scritta non è sempre necessaria; neppure per la qualificazione del rapporto di lavoro</a:t>
            </a:r>
          </a:p>
          <a:p>
            <a:pPr marL="571500" indent="-571500" algn="just">
              <a:buFont typeface="Wingdings" pitchFamily="2" charset="2"/>
              <a:buChar char="v"/>
            </a:pPr>
            <a:endParaRPr lang="it-IT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 typeface="Wingdings" pitchFamily="2" charset="2"/>
              <a:buChar char="v"/>
            </a:pPr>
            <a:r>
              <a:rPr lang="it-IT" sz="2300" dirty="0">
                <a:latin typeface="Arial" panose="020B0604020202020204" pitchFamily="34" charset="0"/>
                <a:cs typeface="Arial" panose="020B0604020202020204" pitchFamily="34" charset="0"/>
              </a:rPr>
              <a:t>Contenuto del contratto di lavoro (anche alla luce del D.L. 48/2023)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8DBBC92-1ECA-F54C-B97B-E9E61E24B03C}"/>
              </a:ext>
            </a:extLst>
          </p:cNvPr>
          <p:cNvSpPr txBox="1"/>
          <p:nvPr/>
        </p:nvSpPr>
        <p:spPr>
          <a:xfrm>
            <a:off x="4186673" y="5774468"/>
            <a:ext cx="743890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AVV. EMILIANO GANZAROLLI</a:t>
            </a:r>
          </a:p>
          <a:p>
            <a:pPr algn="r"/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EG STUDIO LEGALE - MILANO, VIA GIOVANNI BATTISTA PERGOLESI, 11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31C3810-E11E-1F4B-818A-6EDFF8FA1A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421" y="526098"/>
            <a:ext cx="1262379" cy="126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933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4199F0-0A35-0F44-86EB-3C2840D6F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4636" y="526098"/>
            <a:ext cx="9817363" cy="848677"/>
          </a:xfrm>
        </p:spPr>
        <p:txBody>
          <a:bodyPr>
            <a:noAutofit/>
          </a:bodyPr>
          <a:lstStyle/>
          <a:p>
            <a:pPr algn="l"/>
            <a:r>
              <a:rPr lang="it-IT" sz="4400" b="1" dirty="0">
                <a:latin typeface="Arial" panose="020B0604020202020204" pitchFamily="34" charset="0"/>
                <a:cs typeface="Arial" panose="020B0604020202020204" pitchFamily="34" charset="0"/>
              </a:rPr>
              <a:t>SOMMINISTRAZIONE E APPALTO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7C6F33-2593-C84F-B277-F2AB9D046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8272" y="2336100"/>
            <a:ext cx="11059160" cy="3360914"/>
          </a:xfrm>
        </p:spPr>
        <p:txBody>
          <a:bodyPr>
            <a:normAutofit fontScale="25000" lnSpcReduction="20000"/>
          </a:bodyPr>
          <a:lstStyle/>
          <a:p>
            <a:pPr marL="584200" indent="-584200" algn="just">
              <a:buFont typeface="Wingdings" pitchFamily="2" charset="2"/>
              <a:buChar char="v"/>
            </a:pPr>
            <a:r>
              <a:rPr lang="it-IT" sz="9200" dirty="0">
                <a:latin typeface="Arial" panose="020B0604020202020204" pitchFamily="34" charset="0"/>
                <a:cs typeface="Arial" panose="020B0604020202020204" pitchFamily="34" charset="0"/>
              </a:rPr>
              <a:t>Entrambe ipotesi di legittima alterità tra titolare del rapporto di lavoro e beneficiario finale della prestazione</a:t>
            </a:r>
          </a:p>
          <a:p>
            <a:pPr marL="584200" indent="-584200" algn="just">
              <a:buFont typeface="Wingdings" pitchFamily="2" charset="2"/>
              <a:buChar char="v"/>
            </a:pPr>
            <a:endParaRPr lang="it-IT" sz="9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84200" indent="-584200" algn="just">
              <a:buFont typeface="Wingdings" pitchFamily="2" charset="2"/>
              <a:buChar char="v"/>
            </a:pPr>
            <a:r>
              <a:rPr lang="it-IT" sz="9200" dirty="0">
                <a:latin typeface="Arial" panose="020B0604020202020204" pitchFamily="34" charset="0"/>
                <a:cs typeface="Arial" panose="020B0604020202020204" pitchFamily="34" charset="0"/>
              </a:rPr>
              <a:t>Nell’appalto, però, il lavoratore svolge la propria prestazione a favore dell’impresa - datore di lavoro la quale svolge un servizio (in appalto appunto) a favore di un committente</a:t>
            </a:r>
          </a:p>
          <a:p>
            <a:pPr marL="584200" indent="-584200" algn="just">
              <a:buFont typeface="Wingdings" pitchFamily="2" charset="2"/>
              <a:buChar char="v"/>
            </a:pPr>
            <a:endParaRPr lang="it-IT" sz="9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84200" indent="-584200" algn="just">
              <a:buFont typeface="Wingdings" pitchFamily="2" charset="2"/>
              <a:buChar char="v"/>
            </a:pPr>
            <a:r>
              <a:rPr lang="it-IT" sz="9200" dirty="0">
                <a:latin typeface="Arial" panose="020B0604020202020204" pitchFamily="34" charset="0"/>
                <a:cs typeface="Arial" panose="020B0604020202020204" pitchFamily="34" charset="0"/>
              </a:rPr>
              <a:t>Nella somministrazione, il lavoratore svolge la propria prestazione direttamente a favore del committente </a:t>
            </a:r>
          </a:p>
          <a:p>
            <a:pPr>
              <a:spcBef>
                <a:spcPts val="0"/>
              </a:spcBef>
            </a:pPr>
            <a:endParaRPr lang="it-IT" sz="3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8DBBC92-1ECA-F54C-B97B-E9E61E24B03C}"/>
              </a:ext>
            </a:extLst>
          </p:cNvPr>
          <p:cNvSpPr txBox="1"/>
          <p:nvPr/>
        </p:nvSpPr>
        <p:spPr>
          <a:xfrm>
            <a:off x="4186673" y="5774468"/>
            <a:ext cx="743890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AVV. EMILIANO GANZAROLLI</a:t>
            </a:r>
          </a:p>
          <a:p>
            <a:pPr algn="r"/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EG STUDIO LEGALE - MILANO, VIA GIOVANNI BATTISTA PERGOLESI, 11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31C3810-E11E-1F4B-818A-6EDFF8FA1A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421" y="526098"/>
            <a:ext cx="1262379" cy="126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515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4199F0-0A35-0F44-86EB-3C2840D6F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8720" y="406424"/>
            <a:ext cx="9428480" cy="1382053"/>
          </a:xfrm>
        </p:spPr>
        <p:txBody>
          <a:bodyPr>
            <a:noAutofit/>
          </a:bodyPr>
          <a:lstStyle/>
          <a:p>
            <a:pPr algn="l"/>
            <a:r>
              <a:rPr lang="it-IT" sz="4400" b="1" dirty="0">
                <a:latin typeface="Arial" panose="020B0604020202020204" pitchFamily="34" charset="0"/>
                <a:cs typeface="Arial" panose="020B0604020202020204" pitchFamily="34" charset="0"/>
              </a:rPr>
              <a:t>IL LAVORO ALLE DIPENDENZE DI UNA COOPERATIVA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7C6F33-2593-C84F-B277-F2AB9D046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380" y="2052321"/>
            <a:ext cx="11059160" cy="3360914"/>
          </a:xfrm>
        </p:spPr>
        <p:txBody>
          <a:bodyPr>
            <a:normAutofit fontScale="25000" lnSpcReduction="20000"/>
          </a:bodyPr>
          <a:lstStyle/>
          <a:p>
            <a:pPr marL="542925" indent="-542925" algn="just">
              <a:buFont typeface="Wingdings" pitchFamily="2" charset="2"/>
              <a:buChar char="v"/>
            </a:pPr>
            <a:r>
              <a:rPr lang="it-IT" sz="9200" dirty="0">
                <a:latin typeface="Arial" panose="020B0604020202020204" pitchFamily="34" charset="0"/>
                <a:cs typeface="Arial" panose="020B0604020202020204" pitchFamily="34" charset="0"/>
              </a:rPr>
              <a:t>Il regolamento interno quale ulteriore fonte del rapporto di lavoro</a:t>
            </a:r>
          </a:p>
          <a:p>
            <a:pPr marL="542925" indent="-542925" algn="just">
              <a:buFont typeface="Wingdings" pitchFamily="2" charset="2"/>
              <a:buChar char="v"/>
            </a:pPr>
            <a:endParaRPr lang="it-IT" sz="9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2925" indent="-542925" algn="just">
              <a:buFont typeface="Wingdings" pitchFamily="2" charset="2"/>
              <a:buChar char="v"/>
            </a:pPr>
            <a:r>
              <a:rPr lang="it-IT" sz="9200" dirty="0">
                <a:latin typeface="Arial" panose="020B0604020202020204" pitchFamily="34" charset="0"/>
                <a:cs typeface="Arial" panose="020B0604020202020204" pitchFamily="34" charset="0"/>
              </a:rPr>
              <a:t>La dualità del rapporto: in fase di “assunzione – associazione” ed in fase di recesso</a:t>
            </a:r>
          </a:p>
          <a:p>
            <a:pPr marL="542925" indent="-542925" algn="just">
              <a:buFont typeface="Wingdings" pitchFamily="2" charset="2"/>
              <a:buChar char="v"/>
            </a:pPr>
            <a:endParaRPr lang="it-IT" sz="9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2925" indent="-542925" algn="just">
              <a:buFont typeface="Wingdings" pitchFamily="2" charset="2"/>
              <a:buChar char="v"/>
            </a:pPr>
            <a:r>
              <a:rPr lang="it-IT" sz="9200" dirty="0">
                <a:latin typeface="Arial" panose="020B0604020202020204" pitchFamily="34" charset="0"/>
                <a:cs typeface="Arial" panose="020B0604020202020204" pitchFamily="34" charset="0"/>
              </a:rPr>
              <a:t>Il trattamento economico ed il trattamento economico di maggior favore</a:t>
            </a:r>
          </a:p>
          <a:p>
            <a:pPr algn="just"/>
            <a:endParaRPr lang="it-IT" sz="9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2925" indent="-542925" algn="just">
              <a:buFont typeface="Wingdings" pitchFamily="2" charset="2"/>
              <a:buChar char="v"/>
            </a:pPr>
            <a:r>
              <a:rPr lang="it-IT" sz="9200" dirty="0">
                <a:latin typeface="Arial" panose="020B0604020202020204" pitchFamily="34" charset="0"/>
                <a:cs typeface="Arial" panose="020B0604020202020204" pitchFamily="34" charset="0"/>
              </a:rPr>
              <a:t>La cessazione del rapporto e le tutele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8DBBC92-1ECA-F54C-B97B-E9E61E24B03C}"/>
              </a:ext>
            </a:extLst>
          </p:cNvPr>
          <p:cNvSpPr txBox="1"/>
          <p:nvPr/>
        </p:nvSpPr>
        <p:spPr>
          <a:xfrm>
            <a:off x="4186673" y="5774468"/>
            <a:ext cx="743890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dirty="0"/>
              <a:t>AVV. EMILIANO GANZAROLLI</a:t>
            </a:r>
          </a:p>
          <a:p>
            <a:pPr algn="r"/>
            <a:r>
              <a:rPr lang="it-IT" sz="1400" dirty="0"/>
              <a:t>EG STUDIO LEGALE - MILANO, VIA GIOVANNI BATTISTA PERGOLESI, 11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31C3810-E11E-1F4B-818A-6EDFF8FA1A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421" y="526098"/>
            <a:ext cx="1262379" cy="126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083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4199F0-0A35-0F44-86EB-3C2840D6F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5568" y="987552"/>
            <a:ext cx="9300972" cy="800925"/>
          </a:xfrm>
        </p:spPr>
        <p:txBody>
          <a:bodyPr>
            <a:noAutofit/>
          </a:bodyPr>
          <a:lstStyle/>
          <a:p>
            <a:pPr algn="l"/>
            <a:r>
              <a:rPr lang="it-IT" sz="4400" b="1" dirty="0">
                <a:latin typeface="Arial" panose="020B0604020202020204" pitchFamily="34" charset="0"/>
                <a:cs typeface="Arial" panose="020B0604020202020204" pitchFamily="34" charset="0"/>
              </a:rPr>
              <a:t>ASSICURAZIONE PROFESSIONALE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7C6F33-2593-C84F-B277-F2AB9D046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380" y="2052321"/>
            <a:ext cx="11059160" cy="3360914"/>
          </a:xfrm>
        </p:spPr>
        <p:txBody>
          <a:bodyPr>
            <a:normAutofit/>
          </a:bodyPr>
          <a:lstStyle/>
          <a:p>
            <a:pPr marL="542925" indent="-542925" algn="just">
              <a:buFont typeface="Wingdings" pitchFamily="2" charset="2"/>
              <a:buChar char="v"/>
            </a:pPr>
            <a:endParaRPr lang="it-IT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2925" indent="-542925" algn="just">
              <a:buFont typeface="Wingdings" pitchFamily="2" charset="2"/>
              <a:buChar char="v"/>
            </a:pPr>
            <a:r>
              <a:rPr lang="it-IT" sz="2300" dirty="0">
                <a:latin typeface="Arial" panose="020B0604020202020204" pitchFamily="34" charset="0"/>
                <a:cs typeface="Arial" panose="020B0604020202020204" pitchFamily="34" charset="0"/>
              </a:rPr>
              <a:t>La  responsabilità professionale dell’infermiere</a:t>
            </a:r>
          </a:p>
          <a:p>
            <a:pPr marL="542925" indent="-542925" algn="just">
              <a:buFont typeface="Wingdings" pitchFamily="2" charset="2"/>
              <a:buChar char="v"/>
            </a:pPr>
            <a:endParaRPr lang="it-IT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2925" indent="-542925" algn="just">
              <a:buFont typeface="Wingdings" pitchFamily="2" charset="2"/>
              <a:buChar char="v"/>
            </a:pPr>
            <a:endParaRPr lang="it-IT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2925" indent="-542925" algn="just">
              <a:buFont typeface="Wingdings" pitchFamily="2" charset="2"/>
              <a:buChar char="v"/>
            </a:pPr>
            <a:r>
              <a:rPr lang="it-IT" sz="2300" dirty="0">
                <a:latin typeface="Arial" panose="020B0604020202020204" pitchFamily="34" charset="0"/>
                <a:cs typeface="Arial" panose="020B0604020202020204" pitchFamily="34" charset="0"/>
              </a:rPr>
              <a:t>Assicurazione privata e Assicurazione del datore di lavoro</a:t>
            </a:r>
          </a:p>
          <a:p>
            <a:pPr>
              <a:spcBef>
                <a:spcPts val="0"/>
              </a:spcBef>
            </a:pPr>
            <a:endParaRPr lang="it-IT" sz="3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8DBBC92-1ECA-F54C-B97B-E9E61E24B03C}"/>
              </a:ext>
            </a:extLst>
          </p:cNvPr>
          <p:cNvSpPr txBox="1"/>
          <p:nvPr/>
        </p:nvSpPr>
        <p:spPr>
          <a:xfrm>
            <a:off x="4186673" y="5774468"/>
            <a:ext cx="743890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AVV. EMILIANO GANZAROLLI</a:t>
            </a:r>
          </a:p>
          <a:p>
            <a:pPr algn="r"/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EG STUDIO LEGALE - MILANO, VIA GIOVANNI BATTISTA PERGOLESI, 11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31C3810-E11E-1F4B-818A-6EDFF8FA1A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421" y="526098"/>
            <a:ext cx="1262379" cy="126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103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DA7C6F33-2593-C84F-B277-F2AB9D046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6421" y="2783840"/>
            <a:ext cx="11059160" cy="1198879"/>
          </a:xfrm>
        </p:spPr>
        <p:txBody>
          <a:bodyPr>
            <a:normAutofit/>
          </a:bodyPr>
          <a:lstStyle/>
          <a:p>
            <a:r>
              <a:rPr lang="it-IT" sz="7200" dirty="0">
                <a:latin typeface="Calibri" panose="020F0502020204030204" pitchFamily="34" charset="0"/>
                <a:cs typeface="Calibri" panose="020F0502020204030204" pitchFamily="34" charset="0"/>
              </a:rPr>
              <a:t>GRAZIE</a:t>
            </a:r>
            <a:endParaRPr lang="it-IT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it-IT" sz="3600" dirty="0">
              <a:effectLst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8DBBC92-1ECA-F54C-B97B-E9E61E24B03C}"/>
              </a:ext>
            </a:extLst>
          </p:cNvPr>
          <p:cNvSpPr txBox="1"/>
          <p:nvPr/>
        </p:nvSpPr>
        <p:spPr>
          <a:xfrm>
            <a:off x="4186673" y="5774468"/>
            <a:ext cx="743890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dirty="0"/>
              <a:t>AVV. EMILIANO GANZAROLLI</a:t>
            </a:r>
          </a:p>
          <a:p>
            <a:pPr algn="r"/>
            <a:r>
              <a:rPr lang="it-IT" sz="1400" dirty="0"/>
              <a:t>EG STUDIO LEGALE - MILANO, VIA GIOVANNI BATTISTA PERGOLESI, 11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31C3810-E11E-1F4B-818A-6EDFF8FA1A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421" y="526098"/>
            <a:ext cx="2257742" cy="2257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37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2912</Words>
  <Application>Microsoft Macintosh PowerPoint</Application>
  <PresentationFormat>Widescreen</PresentationFormat>
  <Paragraphs>220</Paragraphs>
  <Slides>8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Lato</vt:lpstr>
      <vt:lpstr>Times New Roman</vt:lpstr>
      <vt:lpstr>Wingdings</vt:lpstr>
      <vt:lpstr>Tema di Office</vt:lpstr>
      <vt:lpstr>PROFESSIONE INFERMIERE</vt:lpstr>
      <vt:lpstr>PIANO DELL’INTERVENTO ODIERNO</vt:lpstr>
      <vt:lpstr>CENNI PRELIMINARI: LE FONTI DEL RAPPORTO DI LAVORO</vt:lpstr>
      <vt:lpstr>FORMA E CONTENUTI</vt:lpstr>
      <vt:lpstr>SOMMINISTRAZIONE E APPALTO</vt:lpstr>
      <vt:lpstr>IL LAVORO ALLE DIPENDENZE DI UNA COOPERATIVA</vt:lpstr>
      <vt:lpstr>ASSICURAZIONE PROFESSIONALE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PROFESSIONE INFERMIERE</dc:title>
  <dc:creator>Legal EMEA</dc:creator>
  <cp:lastModifiedBy>Emiliano Ganzarolli - EG Studio Legale</cp:lastModifiedBy>
  <cp:revision>3</cp:revision>
  <cp:lastPrinted>2023-05-29T16:40:01Z</cp:lastPrinted>
  <dcterms:created xsi:type="dcterms:W3CDTF">2023-05-26T12:06:52Z</dcterms:created>
  <dcterms:modified xsi:type="dcterms:W3CDTF">2024-05-24T05:57:16Z</dcterms:modified>
</cp:coreProperties>
</file>