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49" r:id="rId1"/>
  </p:sldMasterIdLst>
  <p:notesMasterIdLst>
    <p:notesMasterId r:id="rId27"/>
  </p:notesMasterIdLst>
  <p:sldIdLst>
    <p:sldId id="256" r:id="rId2"/>
    <p:sldId id="258" r:id="rId3"/>
    <p:sldId id="259" r:id="rId4"/>
    <p:sldId id="260" r:id="rId5"/>
    <p:sldId id="261" r:id="rId6"/>
    <p:sldId id="304" r:id="rId7"/>
    <p:sldId id="291" r:id="rId8"/>
    <p:sldId id="262" r:id="rId9"/>
    <p:sldId id="293" r:id="rId10"/>
    <p:sldId id="294" r:id="rId11"/>
    <p:sldId id="295" r:id="rId12"/>
    <p:sldId id="288" r:id="rId13"/>
    <p:sldId id="275" r:id="rId14"/>
    <p:sldId id="300" r:id="rId15"/>
    <p:sldId id="296" r:id="rId16"/>
    <p:sldId id="289" r:id="rId17"/>
    <p:sldId id="297" r:id="rId18"/>
    <p:sldId id="298" r:id="rId19"/>
    <p:sldId id="299" r:id="rId20"/>
    <p:sldId id="290" r:id="rId21"/>
    <p:sldId id="264" r:id="rId22"/>
    <p:sldId id="281" r:id="rId23"/>
    <p:sldId id="279" r:id="rId24"/>
    <p:sldId id="287" r:id="rId25"/>
    <p:sldId id="282" r:id="rId26"/>
  </p:sldIdLst>
  <p:sldSz cx="12192000" cy="6858000"/>
  <p:notesSz cx="6805613" cy="9944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67690" autoAdjust="0"/>
  </p:normalViewPr>
  <p:slideViewPr>
    <p:cSldViewPr snapToGrid="0">
      <p:cViewPr varScale="1">
        <p:scale>
          <a:sx n="112" d="100"/>
          <a:sy n="112" d="100"/>
        </p:scale>
        <p:origin x="264" y="96"/>
      </p:cViewPr>
      <p:guideLst/>
    </p:cSldViewPr>
  </p:slideViewPr>
  <p:notesTextViewPr>
    <p:cViewPr>
      <p:scale>
        <a:sx n="3" d="2"/>
        <a:sy n="3" d="2"/>
      </p:scale>
      <p:origin x="0" y="0"/>
    </p:cViewPr>
  </p:notesTextViewPr>
  <p:notesViewPr>
    <p:cSldViewPr snapToGrid="0">
      <p:cViewPr varScale="1">
        <p:scale>
          <a:sx n="79" d="100"/>
          <a:sy n="79" d="100"/>
        </p:scale>
        <p:origin x="395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CF8C03-5A0D-4375-A8E8-F29F6BBEF0DB}" type="doc">
      <dgm:prSet loTypeId="urn:microsoft.com/office/officeart/2005/8/layout/process1" loCatId="process" qsTypeId="urn:microsoft.com/office/officeart/2005/8/quickstyle/simple1" qsCatId="simple" csTypeId="urn:microsoft.com/office/officeart/2005/8/colors/accent1_2" csCatId="accent1" phldr="1"/>
      <dgm:spPr/>
    </dgm:pt>
    <dgm:pt modelId="{A810BDC6-C899-40BD-8D2A-B2BC900FD667}">
      <dgm:prSet phldrT="[Testo]" custT="1"/>
      <dgm:spPr>
        <a:solidFill>
          <a:srgbClr val="D05C43"/>
        </a:solidFill>
      </dgm:spPr>
      <dgm:t>
        <a:bodyPr/>
        <a:lstStyle/>
        <a:p>
          <a:r>
            <a:rPr lang="it-IT" sz="4400" dirty="0">
              <a:latin typeface="Arial Narrow" panose="020B0606020202030204" pitchFamily="34" charset="0"/>
              <a:sym typeface="Wingdings" panose="05000000000000000000" pitchFamily="2" charset="2"/>
            </a:rPr>
            <a:t>Complessa </a:t>
          </a:r>
          <a:r>
            <a:rPr lang="it-IT" sz="4400" dirty="0">
              <a:latin typeface="Arial Narrow" panose="020B0606020202030204" pitchFamily="34" charset="0"/>
            </a:rPr>
            <a:t>"</a:t>
          </a:r>
          <a:r>
            <a:rPr lang="it-IT" sz="4400" dirty="0">
              <a:latin typeface="Arial Narrow" panose="020B0606020202030204" pitchFamily="34" charset="0"/>
              <a:sym typeface="Wingdings" panose="05000000000000000000" pitchFamily="2" charset="2"/>
            </a:rPr>
            <a:t>Semplicità</a:t>
          </a:r>
          <a:r>
            <a:rPr lang="it-IT" sz="4400" dirty="0">
              <a:latin typeface="Arial Narrow" panose="020B0606020202030204" pitchFamily="34" charset="0"/>
            </a:rPr>
            <a:t>"</a:t>
          </a:r>
          <a:endParaRPr lang="it-IT" sz="4400" dirty="0"/>
        </a:p>
      </dgm:t>
    </dgm:pt>
    <dgm:pt modelId="{8F36E8D6-BEAC-4BBC-9315-7BF04B040B2F}" type="sibTrans" cxnId="{03D7B4A5-BD54-417F-BF6C-E069D86EC913}">
      <dgm:prSet/>
      <dgm:spPr/>
      <dgm:t>
        <a:bodyPr/>
        <a:lstStyle/>
        <a:p>
          <a:endParaRPr lang="it-IT"/>
        </a:p>
      </dgm:t>
    </dgm:pt>
    <dgm:pt modelId="{F31C1C41-B919-43A7-AE63-09615B184B5E}" type="parTrans" cxnId="{03D7B4A5-BD54-417F-BF6C-E069D86EC913}">
      <dgm:prSet/>
      <dgm:spPr/>
      <dgm:t>
        <a:bodyPr/>
        <a:lstStyle/>
        <a:p>
          <a:endParaRPr lang="it-IT"/>
        </a:p>
      </dgm:t>
    </dgm:pt>
    <dgm:pt modelId="{C623E5D4-9FCE-4236-957D-B73FF0BD9B2F}">
      <dgm:prSet custT="1"/>
      <dgm:spPr>
        <a:solidFill>
          <a:srgbClr val="D05C43"/>
        </a:solidFill>
      </dgm:spPr>
      <dgm:t>
        <a:bodyPr/>
        <a:lstStyle/>
        <a:p>
          <a:r>
            <a:rPr lang="it-IT" sz="4800" dirty="0">
              <a:solidFill>
                <a:schemeClr val="bg1"/>
              </a:solidFill>
              <a:latin typeface="Arial Narrow" panose="020B0606020202030204" pitchFamily="34" charset="0"/>
            </a:rPr>
            <a:t>"</a:t>
          </a:r>
          <a:r>
            <a:rPr lang="it-IT" sz="4400" dirty="0">
              <a:solidFill>
                <a:schemeClr val="bg1"/>
              </a:solidFill>
              <a:latin typeface="Arial Narrow" panose="020B0606020202030204" pitchFamily="34" charset="0"/>
            </a:rPr>
            <a:t>Semplice</a:t>
          </a:r>
          <a:r>
            <a:rPr lang="it-IT" sz="4800" dirty="0">
              <a:solidFill>
                <a:schemeClr val="bg1"/>
              </a:solidFill>
              <a:latin typeface="Arial Narrow" panose="020B0606020202030204" pitchFamily="34" charset="0"/>
            </a:rPr>
            <a:t>" complessità </a:t>
          </a:r>
          <a:endParaRPr lang="it-IT" sz="4800" dirty="0">
            <a:solidFill>
              <a:schemeClr val="bg1"/>
            </a:solidFill>
          </a:endParaRPr>
        </a:p>
      </dgm:t>
    </dgm:pt>
    <dgm:pt modelId="{9213F20E-FA29-4F47-A584-9E95C15918A7}" type="parTrans" cxnId="{D26A1405-BF52-4CFB-AE78-6411346BAE0F}">
      <dgm:prSet/>
      <dgm:spPr/>
      <dgm:t>
        <a:bodyPr/>
        <a:lstStyle/>
        <a:p>
          <a:endParaRPr lang="it-IT"/>
        </a:p>
      </dgm:t>
    </dgm:pt>
    <dgm:pt modelId="{90CB2C77-AA7D-43BA-B5CF-57466E9290E2}" type="sibTrans" cxnId="{D26A1405-BF52-4CFB-AE78-6411346BAE0F}">
      <dgm:prSet/>
      <dgm:spPr>
        <a:solidFill>
          <a:srgbClr val="CBAC98"/>
        </a:solidFill>
      </dgm:spPr>
      <dgm:t>
        <a:bodyPr/>
        <a:lstStyle/>
        <a:p>
          <a:endParaRPr lang="it-IT"/>
        </a:p>
      </dgm:t>
    </dgm:pt>
    <dgm:pt modelId="{C64D2730-0892-4680-A632-EE5B4DA94B7F}" type="pres">
      <dgm:prSet presAssocID="{E8CF8C03-5A0D-4375-A8E8-F29F6BBEF0DB}" presName="Name0" presStyleCnt="0">
        <dgm:presLayoutVars>
          <dgm:dir/>
          <dgm:resizeHandles val="exact"/>
        </dgm:presLayoutVars>
      </dgm:prSet>
      <dgm:spPr/>
    </dgm:pt>
    <dgm:pt modelId="{C0144710-E6F7-4305-9B32-E003403F441F}" type="pres">
      <dgm:prSet presAssocID="{C623E5D4-9FCE-4236-957D-B73FF0BD9B2F}" presName="node" presStyleLbl="node1" presStyleIdx="0" presStyleCnt="2" custLinFactNeighborX="-11426" custLinFactNeighborY="-29359">
        <dgm:presLayoutVars>
          <dgm:bulletEnabled val="1"/>
        </dgm:presLayoutVars>
      </dgm:prSet>
      <dgm:spPr/>
    </dgm:pt>
    <dgm:pt modelId="{737F29E9-86D1-489F-BC1B-26D6EFC270E3}" type="pres">
      <dgm:prSet presAssocID="{90CB2C77-AA7D-43BA-B5CF-57466E9290E2}" presName="sibTrans" presStyleLbl="sibTrans2D1" presStyleIdx="0" presStyleCnt="1"/>
      <dgm:spPr/>
    </dgm:pt>
    <dgm:pt modelId="{48593C18-BDB7-4703-9C64-AE6584E7975A}" type="pres">
      <dgm:prSet presAssocID="{90CB2C77-AA7D-43BA-B5CF-57466E9290E2}" presName="connectorText" presStyleLbl="sibTrans2D1" presStyleIdx="0" presStyleCnt="1"/>
      <dgm:spPr/>
    </dgm:pt>
    <dgm:pt modelId="{E90ABC53-5BF8-4AFE-BD4A-E6C5A6423E9F}" type="pres">
      <dgm:prSet presAssocID="{A810BDC6-C899-40BD-8D2A-B2BC900FD667}" presName="node" presStyleLbl="node1" presStyleIdx="1" presStyleCnt="2" custLinFactNeighborX="-426" custLinFactNeighborY="-4977">
        <dgm:presLayoutVars>
          <dgm:bulletEnabled val="1"/>
        </dgm:presLayoutVars>
      </dgm:prSet>
      <dgm:spPr/>
    </dgm:pt>
  </dgm:ptLst>
  <dgm:cxnLst>
    <dgm:cxn modelId="{D26A1405-BF52-4CFB-AE78-6411346BAE0F}" srcId="{E8CF8C03-5A0D-4375-A8E8-F29F6BBEF0DB}" destId="{C623E5D4-9FCE-4236-957D-B73FF0BD9B2F}" srcOrd="0" destOrd="0" parTransId="{9213F20E-FA29-4F47-A584-9E95C15918A7}" sibTransId="{90CB2C77-AA7D-43BA-B5CF-57466E9290E2}"/>
    <dgm:cxn modelId="{F34DE038-11E2-4C85-ABA2-F1C516A9B2F6}" type="presOf" srcId="{C623E5D4-9FCE-4236-957D-B73FF0BD9B2F}" destId="{C0144710-E6F7-4305-9B32-E003403F441F}" srcOrd="0" destOrd="0" presId="urn:microsoft.com/office/officeart/2005/8/layout/process1"/>
    <dgm:cxn modelId="{D587B06D-7551-4453-B6CF-5A354B04FE3C}" type="presOf" srcId="{A810BDC6-C899-40BD-8D2A-B2BC900FD667}" destId="{E90ABC53-5BF8-4AFE-BD4A-E6C5A6423E9F}" srcOrd="0" destOrd="0" presId="urn:microsoft.com/office/officeart/2005/8/layout/process1"/>
    <dgm:cxn modelId="{8DCC4290-6444-4D37-9731-E89F581EF7AA}" type="presOf" srcId="{90CB2C77-AA7D-43BA-B5CF-57466E9290E2}" destId="{737F29E9-86D1-489F-BC1B-26D6EFC270E3}" srcOrd="0" destOrd="0" presId="urn:microsoft.com/office/officeart/2005/8/layout/process1"/>
    <dgm:cxn modelId="{03D7B4A5-BD54-417F-BF6C-E069D86EC913}" srcId="{E8CF8C03-5A0D-4375-A8E8-F29F6BBEF0DB}" destId="{A810BDC6-C899-40BD-8D2A-B2BC900FD667}" srcOrd="1" destOrd="0" parTransId="{F31C1C41-B919-43A7-AE63-09615B184B5E}" sibTransId="{8F36E8D6-BEAC-4BBC-9315-7BF04B040B2F}"/>
    <dgm:cxn modelId="{82BB06EB-BE14-4CBC-9864-04029F2C9A37}" type="presOf" srcId="{90CB2C77-AA7D-43BA-B5CF-57466E9290E2}" destId="{48593C18-BDB7-4703-9C64-AE6584E7975A}" srcOrd="1" destOrd="0" presId="urn:microsoft.com/office/officeart/2005/8/layout/process1"/>
    <dgm:cxn modelId="{141384F1-ABB8-4B34-A2DB-46E1E93A049C}" type="presOf" srcId="{E8CF8C03-5A0D-4375-A8E8-F29F6BBEF0DB}" destId="{C64D2730-0892-4680-A632-EE5B4DA94B7F}" srcOrd="0" destOrd="0" presId="urn:microsoft.com/office/officeart/2005/8/layout/process1"/>
    <dgm:cxn modelId="{E23B1844-9CFC-434B-9FC2-169A05455D91}" type="presParOf" srcId="{C64D2730-0892-4680-A632-EE5B4DA94B7F}" destId="{C0144710-E6F7-4305-9B32-E003403F441F}" srcOrd="0" destOrd="0" presId="urn:microsoft.com/office/officeart/2005/8/layout/process1"/>
    <dgm:cxn modelId="{FDB54772-B337-44E1-B65A-A68A3A9572F0}" type="presParOf" srcId="{C64D2730-0892-4680-A632-EE5B4DA94B7F}" destId="{737F29E9-86D1-489F-BC1B-26D6EFC270E3}" srcOrd="1" destOrd="0" presId="urn:microsoft.com/office/officeart/2005/8/layout/process1"/>
    <dgm:cxn modelId="{D1975A53-87D4-49C2-8776-EB168E3B5181}" type="presParOf" srcId="{737F29E9-86D1-489F-BC1B-26D6EFC270E3}" destId="{48593C18-BDB7-4703-9C64-AE6584E7975A}" srcOrd="0" destOrd="0" presId="urn:microsoft.com/office/officeart/2005/8/layout/process1"/>
    <dgm:cxn modelId="{B1656BBF-ED08-4D3E-925D-D26D094DB5EC}" type="presParOf" srcId="{C64D2730-0892-4680-A632-EE5B4DA94B7F}" destId="{E90ABC53-5BF8-4AFE-BD4A-E6C5A6423E9F}"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CF8C03-5A0D-4375-A8E8-F29F6BBEF0DB}" type="doc">
      <dgm:prSet loTypeId="urn:microsoft.com/office/officeart/2005/8/layout/process1" loCatId="process" qsTypeId="urn:microsoft.com/office/officeart/2005/8/quickstyle/simple1" qsCatId="simple" csTypeId="urn:microsoft.com/office/officeart/2005/8/colors/accent1_2" csCatId="accent1" phldr="1"/>
      <dgm:spPr/>
    </dgm:pt>
    <dgm:pt modelId="{A810BDC6-C899-40BD-8D2A-B2BC900FD667}">
      <dgm:prSet phldrT="[Testo]" custT="1"/>
      <dgm:spPr>
        <a:solidFill>
          <a:srgbClr val="D05C43"/>
        </a:solidFill>
      </dgm:spPr>
      <dgm:t>
        <a:bodyPr/>
        <a:lstStyle/>
        <a:p>
          <a:r>
            <a:rPr lang="it-IT" sz="4400" dirty="0">
              <a:latin typeface="Arial Narrow" panose="020B0606020202030204" pitchFamily="34" charset="0"/>
              <a:sym typeface="Wingdings" panose="05000000000000000000" pitchFamily="2" charset="2"/>
            </a:rPr>
            <a:t>Complessa </a:t>
          </a:r>
          <a:r>
            <a:rPr lang="it-IT" sz="4400" dirty="0">
              <a:latin typeface="Arial Narrow" panose="020B0606020202030204" pitchFamily="34" charset="0"/>
            </a:rPr>
            <a:t>"</a:t>
          </a:r>
          <a:r>
            <a:rPr lang="it-IT" sz="4400" dirty="0">
              <a:latin typeface="Arial Narrow" panose="020B0606020202030204" pitchFamily="34" charset="0"/>
              <a:sym typeface="Wingdings" panose="05000000000000000000" pitchFamily="2" charset="2"/>
            </a:rPr>
            <a:t>Semplicità</a:t>
          </a:r>
          <a:r>
            <a:rPr lang="it-IT" sz="4400" dirty="0">
              <a:latin typeface="Arial Narrow" panose="020B0606020202030204" pitchFamily="34" charset="0"/>
            </a:rPr>
            <a:t>"</a:t>
          </a:r>
          <a:endParaRPr lang="it-IT" sz="4400" dirty="0"/>
        </a:p>
      </dgm:t>
    </dgm:pt>
    <dgm:pt modelId="{8F36E8D6-BEAC-4BBC-9315-7BF04B040B2F}" type="sibTrans" cxnId="{03D7B4A5-BD54-417F-BF6C-E069D86EC913}">
      <dgm:prSet/>
      <dgm:spPr/>
      <dgm:t>
        <a:bodyPr/>
        <a:lstStyle/>
        <a:p>
          <a:endParaRPr lang="it-IT"/>
        </a:p>
      </dgm:t>
    </dgm:pt>
    <dgm:pt modelId="{F31C1C41-B919-43A7-AE63-09615B184B5E}" type="parTrans" cxnId="{03D7B4A5-BD54-417F-BF6C-E069D86EC913}">
      <dgm:prSet/>
      <dgm:spPr/>
      <dgm:t>
        <a:bodyPr/>
        <a:lstStyle/>
        <a:p>
          <a:endParaRPr lang="it-IT"/>
        </a:p>
      </dgm:t>
    </dgm:pt>
    <dgm:pt modelId="{C64D2730-0892-4680-A632-EE5B4DA94B7F}" type="pres">
      <dgm:prSet presAssocID="{E8CF8C03-5A0D-4375-A8E8-F29F6BBEF0DB}" presName="Name0" presStyleCnt="0">
        <dgm:presLayoutVars>
          <dgm:dir/>
          <dgm:resizeHandles val="exact"/>
        </dgm:presLayoutVars>
      </dgm:prSet>
      <dgm:spPr/>
    </dgm:pt>
    <dgm:pt modelId="{E90ABC53-5BF8-4AFE-BD4A-E6C5A6423E9F}" type="pres">
      <dgm:prSet presAssocID="{A810BDC6-C899-40BD-8D2A-B2BC900FD667}" presName="node" presStyleLbl="node1" presStyleIdx="0" presStyleCnt="1" custLinFactNeighborX="-426" custLinFactNeighborY="-4977">
        <dgm:presLayoutVars>
          <dgm:bulletEnabled val="1"/>
        </dgm:presLayoutVars>
      </dgm:prSet>
      <dgm:spPr/>
    </dgm:pt>
  </dgm:ptLst>
  <dgm:cxnLst>
    <dgm:cxn modelId="{D587B06D-7551-4453-B6CF-5A354B04FE3C}" type="presOf" srcId="{A810BDC6-C899-40BD-8D2A-B2BC900FD667}" destId="{E90ABC53-5BF8-4AFE-BD4A-E6C5A6423E9F}" srcOrd="0" destOrd="0" presId="urn:microsoft.com/office/officeart/2005/8/layout/process1"/>
    <dgm:cxn modelId="{03D7B4A5-BD54-417F-BF6C-E069D86EC913}" srcId="{E8CF8C03-5A0D-4375-A8E8-F29F6BBEF0DB}" destId="{A810BDC6-C899-40BD-8D2A-B2BC900FD667}" srcOrd="0" destOrd="0" parTransId="{F31C1C41-B919-43A7-AE63-09615B184B5E}" sibTransId="{8F36E8D6-BEAC-4BBC-9315-7BF04B040B2F}"/>
    <dgm:cxn modelId="{141384F1-ABB8-4B34-A2DB-46E1E93A049C}" type="presOf" srcId="{E8CF8C03-5A0D-4375-A8E8-F29F6BBEF0DB}" destId="{C64D2730-0892-4680-A632-EE5B4DA94B7F}" srcOrd="0" destOrd="0" presId="urn:microsoft.com/office/officeart/2005/8/layout/process1"/>
    <dgm:cxn modelId="{B1656BBF-ED08-4D3E-925D-D26D094DB5EC}" type="presParOf" srcId="{C64D2730-0892-4680-A632-EE5B4DA94B7F}" destId="{E90ABC53-5BF8-4AFE-BD4A-E6C5A6423E9F}"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18317C-B540-487B-B479-034A76CA5B2D}"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it-IT"/>
        </a:p>
      </dgm:t>
    </dgm:pt>
    <dgm:pt modelId="{EB5F6B25-F7DC-4D51-A51B-E7E1C438A3EF}">
      <dgm:prSet phldrT="[Testo]" custT="1"/>
      <dgm:spPr>
        <a:solidFill>
          <a:srgbClr val="D05C43"/>
        </a:solidFill>
      </dgm:spPr>
      <dgm:t>
        <a:bodyPr/>
        <a:lstStyle/>
        <a:p>
          <a:r>
            <a:rPr lang="it-IT" sz="2000" dirty="0">
              <a:latin typeface="Arial Narrow" panose="020B0606020202030204" pitchFamily="34" charset="0"/>
            </a:rPr>
            <a:t>Clinica</a:t>
          </a:r>
        </a:p>
      </dgm:t>
    </dgm:pt>
    <dgm:pt modelId="{F80313DC-3F20-4C2A-9730-388711DBD225}" type="parTrans" cxnId="{23E2BFB7-4D58-4D20-B9DE-E6B9F924EBD9}">
      <dgm:prSet/>
      <dgm:spPr/>
      <dgm:t>
        <a:bodyPr/>
        <a:lstStyle/>
        <a:p>
          <a:endParaRPr lang="it-IT"/>
        </a:p>
      </dgm:t>
    </dgm:pt>
    <dgm:pt modelId="{29703051-A1CA-4AD7-9FD2-45FF7CA78197}" type="sibTrans" cxnId="{23E2BFB7-4D58-4D20-B9DE-E6B9F924EBD9}">
      <dgm:prSet/>
      <dgm:spPr/>
      <dgm:t>
        <a:bodyPr/>
        <a:lstStyle/>
        <a:p>
          <a:endParaRPr lang="it-IT"/>
        </a:p>
      </dgm:t>
    </dgm:pt>
    <dgm:pt modelId="{9926B46A-7CA5-41D6-8CED-E4DD83D572FF}">
      <dgm:prSet phldrT="[Testo]" custT="1"/>
      <dgm:spPr>
        <a:solidFill>
          <a:srgbClr val="D05C43"/>
        </a:solidFill>
      </dgm:spPr>
      <dgm:t>
        <a:bodyPr/>
        <a:lstStyle/>
        <a:p>
          <a:r>
            <a:rPr lang="it-IT" sz="2000" dirty="0">
              <a:latin typeface="Arial Narrow" panose="020B0606020202030204" pitchFamily="34" charset="0"/>
            </a:rPr>
            <a:t>Formazione</a:t>
          </a:r>
          <a:endParaRPr lang="it-IT" sz="2400" dirty="0">
            <a:latin typeface="Arial Narrow" panose="020B0606020202030204" pitchFamily="34" charset="0"/>
          </a:endParaRPr>
        </a:p>
      </dgm:t>
    </dgm:pt>
    <dgm:pt modelId="{949BBCC2-E0B8-445B-9F64-181A37F5B977}" type="parTrans" cxnId="{1387710D-FF28-4C41-84BE-696D29AD37DA}">
      <dgm:prSet/>
      <dgm:spPr/>
      <dgm:t>
        <a:bodyPr/>
        <a:lstStyle/>
        <a:p>
          <a:endParaRPr lang="it-IT"/>
        </a:p>
      </dgm:t>
    </dgm:pt>
    <dgm:pt modelId="{39ADB0F2-7BF5-423F-B029-6CBB2CA138D7}" type="sibTrans" cxnId="{1387710D-FF28-4C41-84BE-696D29AD37DA}">
      <dgm:prSet/>
      <dgm:spPr/>
      <dgm:t>
        <a:bodyPr/>
        <a:lstStyle/>
        <a:p>
          <a:endParaRPr lang="it-IT"/>
        </a:p>
      </dgm:t>
    </dgm:pt>
    <dgm:pt modelId="{39C60945-6638-40F2-B61F-0742C11582BA}">
      <dgm:prSet phldrT="[Testo]" custT="1"/>
      <dgm:spPr>
        <a:solidFill>
          <a:srgbClr val="F6F1EE"/>
        </a:solidFill>
      </dgm:spPr>
      <dgm:t>
        <a:bodyPr/>
        <a:lstStyle/>
        <a:p>
          <a:r>
            <a:rPr lang="it-IT" sz="2000" b="1" dirty="0">
              <a:solidFill>
                <a:srgbClr val="D05C43"/>
              </a:solidFill>
              <a:latin typeface="Arial Narrow" panose="020B0606020202030204" pitchFamily="34" charset="0"/>
            </a:rPr>
            <a:t>Infermiere</a:t>
          </a:r>
        </a:p>
      </dgm:t>
    </dgm:pt>
    <dgm:pt modelId="{18FE9757-B928-4720-934A-51F0C4D7A86F}" type="parTrans" cxnId="{60D1C1F9-C66E-4470-AB4C-C99EFD35FA67}">
      <dgm:prSet/>
      <dgm:spPr/>
      <dgm:t>
        <a:bodyPr/>
        <a:lstStyle/>
        <a:p>
          <a:endParaRPr lang="it-IT"/>
        </a:p>
      </dgm:t>
    </dgm:pt>
    <dgm:pt modelId="{3DB61DFA-A8B4-4860-9687-7C3A28CAC66A}" type="sibTrans" cxnId="{60D1C1F9-C66E-4470-AB4C-C99EFD35FA67}">
      <dgm:prSet/>
      <dgm:spPr/>
      <dgm:t>
        <a:bodyPr/>
        <a:lstStyle/>
        <a:p>
          <a:endParaRPr lang="it-IT"/>
        </a:p>
      </dgm:t>
    </dgm:pt>
    <dgm:pt modelId="{A457665F-05E2-434D-8E8C-F08795610780}">
      <dgm:prSet phldrT="[Testo]" custT="1"/>
      <dgm:spPr>
        <a:solidFill>
          <a:srgbClr val="D05C43"/>
        </a:solidFill>
      </dgm:spPr>
      <dgm:t>
        <a:bodyPr/>
        <a:lstStyle/>
        <a:p>
          <a:r>
            <a:rPr lang="it-IT" sz="2000" dirty="0">
              <a:latin typeface="Arial Narrow" panose="020B0606020202030204" pitchFamily="34" charset="0"/>
            </a:rPr>
            <a:t>Management</a:t>
          </a:r>
          <a:endParaRPr lang="it-IT" sz="2200" dirty="0">
            <a:latin typeface="Arial Narrow" panose="020B0606020202030204" pitchFamily="34" charset="0"/>
          </a:endParaRPr>
        </a:p>
      </dgm:t>
    </dgm:pt>
    <dgm:pt modelId="{701AE416-DD91-466A-96AC-A132CF912A96}" type="parTrans" cxnId="{4E917370-D26D-4276-B3CB-F3150C846650}">
      <dgm:prSet/>
      <dgm:spPr/>
      <dgm:t>
        <a:bodyPr/>
        <a:lstStyle/>
        <a:p>
          <a:endParaRPr lang="it-IT"/>
        </a:p>
      </dgm:t>
    </dgm:pt>
    <dgm:pt modelId="{0B5B5BA7-D5B1-4E26-B1CE-139ECFC6E3D6}" type="sibTrans" cxnId="{4E917370-D26D-4276-B3CB-F3150C846650}">
      <dgm:prSet/>
      <dgm:spPr/>
      <dgm:t>
        <a:bodyPr/>
        <a:lstStyle/>
        <a:p>
          <a:endParaRPr lang="it-IT"/>
        </a:p>
      </dgm:t>
    </dgm:pt>
    <dgm:pt modelId="{D121E31F-AD89-4E18-AC4D-1EE44F8A0C47}" type="pres">
      <dgm:prSet presAssocID="{8318317C-B540-487B-B479-034A76CA5B2D}" presName="compositeShape" presStyleCnt="0">
        <dgm:presLayoutVars>
          <dgm:chMax val="9"/>
          <dgm:dir/>
          <dgm:resizeHandles val="exact"/>
        </dgm:presLayoutVars>
      </dgm:prSet>
      <dgm:spPr/>
    </dgm:pt>
    <dgm:pt modelId="{0E13C5FA-41EA-4BCF-8EAA-8B9D6B168357}" type="pres">
      <dgm:prSet presAssocID="{8318317C-B540-487B-B479-034A76CA5B2D}" presName="triangle1" presStyleLbl="node1" presStyleIdx="0" presStyleCnt="4">
        <dgm:presLayoutVars>
          <dgm:bulletEnabled val="1"/>
        </dgm:presLayoutVars>
      </dgm:prSet>
      <dgm:spPr/>
    </dgm:pt>
    <dgm:pt modelId="{6359C521-A3CA-464F-A464-57B254615552}" type="pres">
      <dgm:prSet presAssocID="{8318317C-B540-487B-B479-034A76CA5B2D}" presName="triangle2" presStyleLbl="node1" presStyleIdx="1" presStyleCnt="4">
        <dgm:presLayoutVars>
          <dgm:bulletEnabled val="1"/>
        </dgm:presLayoutVars>
      </dgm:prSet>
      <dgm:spPr/>
    </dgm:pt>
    <dgm:pt modelId="{E54A245C-BD62-43C0-A982-07C97D1611BA}" type="pres">
      <dgm:prSet presAssocID="{8318317C-B540-487B-B479-034A76CA5B2D}" presName="triangle3" presStyleLbl="node1" presStyleIdx="2" presStyleCnt="4">
        <dgm:presLayoutVars>
          <dgm:bulletEnabled val="1"/>
        </dgm:presLayoutVars>
      </dgm:prSet>
      <dgm:spPr/>
    </dgm:pt>
    <dgm:pt modelId="{6C1E1D5D-5A24-4A71-8FD4-D22CECC8E84F}" type="pres">
      <dgm:prSet presAssocID="{8318317C-B540-487B-B479-034A76CA5B2D}" presName="triangle4" presStyleLbl="node1" presStyleIdx="3" presStyleCnt="4">
        <dgm:presLayoutVars>
          <dgm:bulletEnabled val="1"/>
        </dgm:presLayoutVars>
      </dgm:prSet>
      <dgm:spPr/>
    </dgm:pt>
  </dgm:ptLst>
  <dgm:cxnLst>
    <dgm:cxn modelId="{E7E45603-C222-42DE-ACBC-5A04519198CB}" type="presOf" srcId="{39C60945-6638-40F2-B61F-0742C11582BA}" destId="{E54A245C-BD62-43C0-A982-07C97D1611BA}" srcOrd="0" destOrd="0" presId="urn:microsoft.com/office/officeart/2005/8/layout/pyramid4"/>
    <dgm:cxn modelId="{1387710D-FF28-4C41-84BE-696D29AD37DA}" srcId="{8318317C-B540-487B-B479-034A76CA5B2D}" destId="{9926B46A-7CA5-41D6-8CED-E4DD83D572FF}" srcOrd="1" destOrd="0" parTransId="{949BBCC2-E0B8-445B-9F64-181A37F5B977}" sibTransId="{39ADB0F2-7BF5-423F-B029-6CBB2CA138D7}"/>
    <dgm:cxn modelId="{F902761E-7685-4F6E-8569-BB7A61E5A7C5}" type="presOf" srcId="{A457665F-05E2-434D-8E8C-F08795610780}" destId="{6C1E1D5D-5A24-4A71-8FD4-D22CECC8E84F}" srcOrd="0" destOrd="0" presId="urn:microsoft.com/office/officeart/2005/8/layout/pyramid4"/>
    <dgm:cxn modelId="{5D824E20-A23A-46E0-88EB-2CC9EE7A0FDB}" type="presOf" srcId="{9926B46A-7CA5-41D6-8CED-E4DD83D572FF}" destId="{6359C521-A3CA-464F-A464-57B254615552}" srcOrd="0" destOrd="0" presId="urn:microsoft.com/office/officeart/2005/8/layout/pyramid4"/>
    <dgm:cxn modelId="{36992A61-83C9-45B0-B068-94D632CCB05F}" type="presOf" srcId="{8318317C-B540-487B-B479-034A76CA5B2D}" destId="{D121E31F-AD89-4E18-AC4D-1EE44F8A0C47}" srcOrd="0" destOrd="0" presId="urn:microsoft.com/office/officeart/2005/8/layout/pyramid4"/>
    <dgm:cxn modelId="{4E917370-D26D-4276-B3CB-F3150C846650}" srcId="{8318317C-B540-487B-B479-034A76CA5B2D}" destId="{A457665F-05E2-434D-8E8C-F08795610780}" srcOrd="3" destOrd="0" parTransId="{701AE416-DD91-466A-96AC-A132CF912A96}" sibTransId="{0B5B5BA7-D5B1-4E26-B1CE-139ECFC6E3D6}"/>
    <dgm:cxn modelId="{A4AA3C73-3FE8-457E-8F91-54B12FADF4F3}" type="presOf" srcId="{EB5F6B25-F7DC-4D51-A51B-E7E1C438A3EF}" destId="{0E13C5FA-41EA-4BCF-8EAA-8B9D6B168357}" srcOrd="0" destOrd="0" presId="urn:microsoft.com/office/officeart/2005/8/layout/pyramid4"/>
    <dgm:cxn modelId="{23E2BFB7-4D58-4D20-B9DE-E6B9F924EBD9}" srcId="{8318317C-B540-487B-B479-034A76CA5B2D}" destId="{EB5F6B25-F7DC-4D51-A51B-E7E1C438A3EF}" srcOrd="0" destOrd="0" parTransId="{F80313DC-3F20-4C2A-9730-388711DBD225}" sibTransId="{29703051-A1CA-4AD7-9FD2-45FF7CA78197}"/>
    <dgm:cxn modelId="{60D1C1F9-C66E-4470-AB4C-C99EFD35FA67}" srcId="{8318317C-B540-487B-B479-034A76CA5B2D}" destId="{39C60945-6638-40F2-B61F-0742C11582BA}" srcOrd="2" destOrd="0" parTransId="{18FE9757-B928-4720-934A-51F0C4D7A86F}" sibTransId="{3DB61DFA-A8B4-4860-9687-7C3A28CAC66A}"/>
    <dgm:cxn modelId="{2E129A58-5C28-47B6-8FA6-DBAD6026F334}" type="presParOf" srcId="{D121E31F-AD89-4E18-AC4D-1EE44F8A0C47}" destId="{0E13C5FA-41EA-4BCF-8EAA-8B9D6B168357}" srcOrd="0" destOrd="0" presId="urn:microsoft.com/office/officeart/2005/8/layout/pyramid4"/>
    <dgm:cxn modelId="{4118BD6C-16AF-409D-B89D-A053AD05B160}" type="presParOf" srcId="{D121E31F-AD89-4E18-AC4D-1EE44F8A0C47}" destId="{6359C521-A3CA-464F-A464-57B254615552}" srcOrd="1" destOrd="0" presId="urn:microsoft.com/office/officeart/2005/8/layout/pyramid4"/>
    <dgm:cxn modelId="{11406820-E3B4-4497-9345-48521382AA7D}" type="presParOf" srcId="{D121E31F-AD89-4E18-AC4D-1EE44F8A0C47}" destId="{E54A245C-BD62-43C0-A982-07C97D1611BA}" srcOrd="2" destOrd="0" presId="urn:microsoft.com/office/officeart/2005/8/layout/pyramid4"/>
    <dgm:cxn modelId="{4BB2A419-201E-4B21-91AC-05D9CAC87BD7}" type="presParOf" srcId="{D121E31F-AD89-4E18-AC4D-1EE44F8A0C47}" destId="{6C1E1D5D-5A24-4A71-8FD4-D22CECC8E84F}" srcOrd="3" destOrd="0" presId="urn:microsoft.com/office/officeart/2005/8/layout/pyramid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8BA2A2-2FE8-4369-A171-2B11EE39263C}" type="doc">
      <dgm:prSet loTypeId="urn:microsoft.com/office/officeart/2005/8/layout/gear1" loCatId="cycle" qsTypeId="urn:microsoft.com/office/officeart/2005/8/quickstyle/simple1" qsCatId="simple" csTypeId="urn:microsoft.com/office/officeart/2005/8/colors/accent1_2" csCatId="accent1" phldr="1"/>
      <dgm:spPr/>
    </dgm:pt>
    <dgm:pt modelId="{FB6FE16B-B436-4C55-A992-3DD02E5CA17E}" type="pres">
      <dgm:prSet presAssocID="{EE8BA2A2-2FE8-4369-A171-2B11EE39263C}" presName="composite" presStyleCnt="0">
        <dgm:presLayoutVars>
          <dgm:chMax val="3"/>
          <dgm:animLvl val="lvl"/>
          <dgm:resizeHandles val="exact"/>
        </dgm:presLayoutVars>
      </dgm:prSet>
      <dgm:spPr/>
    </dgm:pt>
  </dgm:ptLst>
  <dgm:cxnLst>
    <dgm:cxn modelId="{51755AD6-D660-416C-84F0-F61925E82F54}" type="presOf" srcId="{EE8BA2A2-2FE8-4369-A171-2B11EE39263C}" destId="{FB6FE16B-B436-4C55-A992-3DD02E5CA17E}"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ACFB50-73CA-48A9-935D-ECFB2B93E798}"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it-IT"/>
        </a:p>
      </dgm:t>
    </dgm:pt>
    <dgm:pt modelId="{B3EF3EFF-B9BF-4362-927B-A95F506C9DF6}">
      <dgm:prSet phldrT="[Testo]"/>
      <dgm:spPr>
        <a:solidFill>
          <a:srgbClr val="D05C43"/>
        </a:solidFill>
      </dgm:spPr>
      <dgm:t>
        <a:bodyPr/>
        <a:lstStyle/>
        <a:p>
          <a:r>
            <a:rPr lang="it-IT" b="1" dirty="0">
              <a:latin typeface="Arial Narrow" panose="020B0606020202030204" pitchFamily="34" charset="0"/>
            </a:rPr>
            <a:t>Pianificazione</a:t>
          </a:r>
        </a:p>
      </dgm:t>
    </dgm:pt>
    <dgm:pt modelId="{C9618D3B-CB72-4EA8-83AD-A5F844CEBE15}" type="parTrans" cxnId="{E0DA5E4A-C26A-40A6-8179-FD1600A78A62}">
      <dgm:prSet/>
      <dgm:spPr/>
      <dgm:t>
        <a:bodyPr/>
        <a:lstStyle/>
        <a:p>
          <a:endParaRPr lang="it-IT"/>
        </a:p>
      </dgm:t>
    </dgm:pt>
    <dgm:pt modelId="{07B7796F-C525-4BBA-B691-E582AD7E6E57}" type="sibTrans" cxnId="{E0DA5E4A-C26A-40A6-8179-FD1600A78A62}">
      <dgm:prSet/>
      <dgm:spPr/>
      <dgm:t>
        <a:bodyPr/>
        <a:lstStyle/>
        <a:p>
          <a:endParaRPr lang="it-IT"/>
        </a:p>
      </dgm:t>
    </dgm:pt>
    <dgm:pt modelId="{CD9E5059-4330-4AC5-9910-CC09F3077573}">
      <dgm:prSet phldrT="[Testo]"/>
      <dgm:spPr>
        <a:solidFill>
          <a:srgbClr val="D05C43"/>
        </a:solidFill>
      </dgm:spPr>
      <dgm:t>
        <a:bodyPr/>
        <a:lstStyle/>
        <a:p>
          <a:r>
            <a:rPr lang="it-IT" b="1" dirty="0">
              <a:solidFill>
                <a:schemeClr val="bg1"/>
              </a:solidFill>
              <a:latin typeface="Arial Narrow" panose="020B0606020202030204" pitchFamily="34" charset="0"/>
            </a:rPr>
            <a:t>Curiosità</a:t>
          </a:r>
        </a:p>
      </dgm:t>
    </dgm:pt>
    <dgm:pt modelId="{DF499531-D141-4F6A-8330-AFFBF5ACA4F7}" type="parTrans" cxnId="{9E7601C0-0563-49B8-8B92-F2D4FEA5AB37}">
      <dgm:prSet/>
      <dgm:spPr/>
      <dgm:t>
        <a:bodyPr/>
        <a:lstStyle/>
        <a:p>
          <a:endParaRPr lang="it-IT"/>
        </a:p>
      </dgm:t>
    </dgm:pt>
    <dgm:pt modelId="{74A26A35-E110-4C3C-AAC0-E57F5B4F8FA1}" type="sibTrans" cxnId="{9E7601C0-0563-49B8-8B92-F2D4FEA5AB37}">
      <dgm:prSet/>
      <dgm:spPr/>
      <dgm:t>
        <a:bodyPr/>
        <a:lstStyle/>
        <a:p>
          <a:endParaRPr lang="it-IT"/>
        </a:p>
      </dgm:t>
    </dgm:pt>
    <dgm:pt modelId="{3E2039A4-1BF4-4660-AECC-1690758C11C3}">
      <dgm:prSet phldrT="[Testo]"/>
      <dgm:spPr>
        <a:solidFill>
          <a:srgbClr val="D23D29"/>
        </a:solidFill>
      </dgm:spPr>
      <dgm:t>
        <a:bodyPr/>
        <a:lstStyle/>
        <a:p>
          <a:r>
            <a:rPr lang="it-IT" b="1" dirty="0">
              <a:latin typeface="Arial Narrow" panose="020B0606020202030204" pitchFamily="34" charset="0"/>
            </a:rPr>
            <a:t>EBN e professione</a:t>
          </a:r>
        </a:p>
      </dgm:t>
    </dgm:pt>
    <dgm:pt modelId="{3643D982-75D2-4DE9-81E2-E72093A6C6DD}" type="parTrans" cxnId="{1C1D1A59-A395-4EB5-BD23-65D9B5F84020}">
      <dgm:prSet/>
      <dgm:spPr/>
      <dgm:t>
        <a:bodyPr/>
        <a:lstStyle/>
        <a:p>
          <a:endParaRPr lang="it-IT"/>
        </a:p>
      </dgm:t>
    </dgm:pt>
    <dgm:pt modelId="{5CC48BD2-0A80-444F-BF72-07DC6CA3D5D8}" type="sibTrans" cxnId="{1C1D1A59-A395-4EB5-BD23-65D9B5F84020}">
      <dgm:prSet/>
      <dgm:spPr/>
      <dgm:t>
        <a:bodyPr/>
        <a:lstStyle/>
        <a:p>
          <a:endParaRPr lang="it-IT"/>
        </a:p>
      </dgm:t>
    </dgm:pt>
    <dgm:pt modelId="{CA1DEE6D-E46F-424C-91C6-51C4F3881EF3}">
      <dgm:prSet phldrT="[Testo]"/>
      <dgm:spPr/>
      <dgm:t>
        <a:bodyPr/>
        <a:lstStyle/>
        <a:p>
          <a:r>
            <a:rPr lang="it-IT" dirty="0">
              <a:latin typeface="Arial Narrow" panose="020B0606020202030204" pitchFamily="34" charset="0"/>
            </a:rPr>
            <a:t>Intervento</a:t>
          </a:r>
        </a:p>
      </dgm:t>
    </dgm:pt>
    <dgm:pt modelId="{81A5D6F9-048F-4520-8949-A1FB5C865C53}" type="parTrans" cxnId="{1776C71B-5E98-4F1E-A120-DA39402A633F}">
      <dgm:prSet/>
      <dgm:spPr/>
      <dgm:t>
        <a:bodyPr/>
        <a:lstStyle/>
        <a:p>
          <a:endParaRPr lang="it-IT"/>
        </a:p>
      </dgm:t>
    </dgm:pt>
    <dgm:pt modelId="{9ECA4531-62C5-48A2-AAED-F3E3ACF892E0}" type="sibTrans" cxnId="{1776C71B-5E98-4F1E-A120-DA39402A633F}">
      <dgm:prSet/>
      <dgm:spPr/>
      <dgm:t>
        <a:bodyPr/>
        <a:lstStyle/>
        <a:p>
          <a:endParaRPr lang="it-IT"/>
        </a:p>
      </dgm:t>
    </dgm:pt>
    <dgm:pt modelId="{933A9D6E-6643-4F8A-98E3-F842DC7DF55F}" type="pres">
      <dgm:prSet presAssocID="{76ACFB50-73CA-48A9-935D-ECFB2B93E798}" presName="Name0" presStyleCnt="0">
        <dgm:presLayoutVars>
          <dgm:chMax val="4"/>
          <dgm:resizeHandles val="exact"/>
        </dgm:presLayoutVars>
      </dgm:prSet>
      <dgm:spPr/>
    </dgm:pt>
    <dgm:pt modelId="{E8467B43-28C4-4A56-8E40-AA09EB447B01}" type="pres">
      <dgm:prSet presAssocID="{76ACFB50-73CA-48A9-935D-ECFB2B93E798}" presName="ellipse" presStyleLbl="trBgShp" presStyleIdx="0" presStyleCnt="1"/>
      <dgm:spPr>
        <a:solidFill>
          <a:srgbClr val="CBAC98">
            <a:alpha val="40000"/>
          </a:srgbClr>
        </a:solidFill>
      </dgm:spPr>
    </dgm:pt>
    <dgm:pt modelId="{AE130848-209E-451C-AC8C-582A51DD2FB0}" type="pres">
      <dgm:prSet presAssocID="{76ACFB50-73CA-48A9-935D-ECFB2B93E798}" presName="arrow1" presStyleLbl="fgShp" presStyleIdx="0" presStyleCnt="1"/>
      <dgm:spPr>
        <a:solidFill>
          <a:srgbClr val="CBAC98"/>
        </a:solidFill>
      </dgm:spPr>
    </dgm:pt>
    <dgm:pt modelId="{8FF5C215-20D6-4AE7-B81E-A503E31681AC}" type="pres">
      <dgm:prSet presAssocID="{76ACFB50-73CA-48A9-935D-ECFB2B93E798}" presName="rectangle" presStyleLbl="revTx" presStyleIdx="0" presStyleCnt="1">
        <dgm:presLayoutVars>
          <dgm:bulletEnabled val="1"/>
        </dgm:presLayoutVars>
      </dgm:prSet>
      <dgm:spPr/>
    </dgm:pt>
    <dgm:pt modelId="{4C32201E-3956-4187-BBDF-64A1BA6FEBEE}" type="pres">
      <dgm:prSet presAssocID="{CD9E5059-4330-4AC5-9910-CC09F3077573}" presName="item1" presStyleLbl="node1" presStyleIdx="0" presStyleCnt="3">
        <dgm:presLayoutVars>
          <dgm:bulletEnabled val="1"/>
        </dgm:presLayoutVars>
      </dgm:prSet>
      <dgm:spPr/>
    </dgm:pt>
    <dgm:pt modelId="{B3349731-9047-422B-A565-F4897CDF56B6}" type="pres">
      <dgm:prSet presAssocID="{3E2039A4-1BF4-4660-AECC-1690758C11C3}" presName="item2" presStyleLbl="node1" presStyleIdx="1" presStyleCnt="3">
        <dgm:presLayoutVars>
          <dgm:bulletEnabled val="1"/>
        </dgm:presLayoutVars>
      </dgm:prSet>
      <dgm:spPr/>
    </dgm:pt>
    <dgm:pt modelId="{749F55E3-178E-4830-A21D-C1CB7B7D82BC}" type="pres">
      <dgm:prSet presAssocID="{CA1DEE6D-E46F-424C-91C6-51C4F3881EF3}" presName="item3" presStyleLbl="node1" presStyleIdx="2" presStyleCnt="3">
        <dgm:presLayoutVars>
          <dgm:bulletEnabled val="1"/>
        </dgm:presLayoutVars>
      </dgm:prSet>
      <dgm:spPr/>
    </dgm:pt>
    <dgm:pt modelId="{539BC226-E3A5-4DF7-A4AC-8198FFD7D616}" type="pres">
      <dgm:prSet presAssocID="{76ACFB50-73CA-48A9-935D-ECFB2B93E798}" presName="funnel" presStyleLbl="trAlignAcc1" presStyleIdx="0" presStyleCnt="1" custLinFactNeighborX="188" custLinFactNeighborY="-254"/>
      <dgm:spPr>
        <a:ln>
          <a:solidFill>
            <a:srgbClr val="D23D29"/>
          </a:solidFill>
        </a:ln>
      </dgm:spPr>
    </dgm:pt>
  </dgm:ptLst>
  <dgm:cxnLst>
    <dgm:cxn modelId="{1776C71B-5E98-4F1E-A120-DA39402A633F}" srcId="{76ACFB50-73CA-48A9-935D-ECFB2B93E798}" destId="{CA1DEE6D-E46F-424C-91C6-51C4F3881EF3}" srcOrd="3" destOrd="0" parTransId="{81A5D6F9-048F-4520-8949-A1FB5C865C53}" sibTransId="{9ECA4531-62C5-48A2-AAED-F3E3ACF892E0}"/>
    <dgm:cxn modelId="{A86B0822-3417-4DB4-9F27-6F941569A7FC}" type="presOf" srcId="{CD9E5059-4330-4AC5-9910-CC09F3077573}" destId="{B3349731-9047-422B-A565-F4897CDF56B6}" srcOrd="0" destOrd="0" presId="urn:microsoft.com/office/officeart/2005/8/layout/funnel1"/>
    <dgm:cxn modelId="{E0DA5E4A-C26A-40A6-8179-FD1600A78A62}" srcId="{76ACFB50-73CA-48A9-935D-ECFB2B93E798}" destId="{B3EF3EFF-B9BF-4362-927B-A95F506C9DF6}" srcOrd="0" destOrd="0" parTransId="{C9618D3B-CB72-4EA8-83AD-A5F844CEBE15}" sibTransId="{07B7796F-C525-4BBA-B691-E582AD7E6E57}"/>
    <dgm:cxn modelId="{1C1D1A59-A395-4EB5-BD23-65D9B5F84020}" srcId="{76ACFB50-73CA-48A9-935D-ECFB2B93E798}" destId="{3E2039A4-1BF4-4660-AECC-1690758C11C3}" srcOrd="2" destOrd="0" parTransId="{3643D982-75D2-4DE9-81E2-E72093A6C6DD}" sibTransId="{5CC48BD2-0A80-444F-BF72-07DC6CA3D5D8}"/>
    <dgm:cxn modelId="{9E7601C0-0563-49B8-8B92-F2D4FEA5AB37}" srcId="{76ACFB50-73CA-48A9-935D-ECFB2B93E798}" destId="{CD9E5059-4330-4AC5-9910-CC09F3077573}" srcOrd="1" destOrd="0" parTransId="{DF499531-D141-4F6A-8330-AFFBF5ACA4F7}" sibTransId="{74A26A35-E110-4C3C-AAC0-E57F5B4F8FA1}"/>
    <dgm:cxn modelId="{8886C0C6-CD1A-4F4F-B5A7-198CC456844B}" type="presOf" srcId="{3E2039A4-1BF4-4660-AECC-1690758C11C3}" destId="{4C32201E-3956-4187-BBDF-64A1BA6FEBEE}" srcOrd="0" destOrd="0" presId="urn:microsoft.com/office/officeart/2005/8/layout/funnel1"/>
    <dgm:cxn modelId="{5D5381D0-E5B9-40A8-855F-15A5613880DA}" type="presOf" srcId="{CA1DEE6D-E46F-424C-91C6-51C4F3881EF3}" destId="{8FF5C215-20D6-4AE7-B81E-A503E31681AC}" srcOrd="0" destOrd="0" presId="urn:microsoft.com/office/officeart/2005/8/layout/funnel1"/>
    <dgm:cxn modelId="{B9B7A7F8-21A6-48F3-9972-1B16BAF4A451}" type="presOf" srcId="{B3EF3EFF-B9BF-4362-927B-A95F506C9DF6}" destId="{749F55E3-178E-4830-A21D-C1CB7B7D82BC}" srcOrd="0" destOrd="0" presId="urn:microsoft.com/office/officeart/2005/8/layout/funnel1"/>
    <dgm:cxn modelId="{5F32EFFA-C61B-4C1C-A673-9491F7759AD9}" type="presOf" srcId="{76ACFB50-73CA-48A9-935D-ECFB2B93E798}" destId="{933A9D6E-6643-4F8A-98E3-F842DC7DF55F}" srcOrd="0" destOrd="0" presId="urn:microsoft.com/office/officeart/2005/8/layout/funnel1"/>
    <dgm:cxn modelId="{3B617F3C-8E00-4B08-9A0D-7385CADD76BA}" type="presParOf" srcId="{933A9D6E-6643-4F8A-98E3-F842DC7DF55F}" destId="{E8467B43-28C4-4A56-8E40-AA09EB447B01}" srcOrd="0" destOrd="0" presId="urn:microsoft.com/office/officeart/2005/8/layout/funnel1"/>
    <dgm:cxn modelId="{430DD932-8D0B-433C-92A1-029FFAFAAF5A}" type="presParOf" srcId="{933A9D6E-6643-4F8A-98E3-F842DC7DF55F}" destId="{AE130848-209E-451C-AC8C-582A51DD2FB0}" srcOrd="1" destOrd="0" presId="urn:microsoft.com/office/officeart/2005/8/layout/funnel1"/>
    <dgm:cxn modelId="{70B7E661-0F83-46FF-AEBB-AA3C27DF0656}" type="presParOf" srcId="{933A9D6E-6643-4F8A-98E3-F842DC7DF55F}" destId="{8FF5C215-20D6-4AE7-B81E-A503E31681AC}" srcOrd="2" destOrd="0" presId="urn:microsoft.com/office/officeart/2005/8/layout/funnel1"/>
    <dgm:cxn modelId="{A96A9046-238B-4772-9438-BEEEA77718F9}" type="presParOf" srcId="{933A9D6E-6643-4F8A-98E3-F842DC7DF55F}" destId="{4C32201E-3956-4187-BBDF-64A1BA6FEBEE}" srcOrd="3" destOrd="0" presId="urn:microsoft.com/office/officeart/2005/8/layout/funnel1"/>
    <dgm:cxn modelId="{0F7D0D6E-149C-4D2F-8BD7-691C15642117}" type="presParOf" srcId="{933A9D6E-6643-4F8A-98E3-F842DC7DF55F}" destId="{B3349731-9047-422B-A565-F4897CDF56B6}" srcOrd="4" destOrd="0" presId="urn:microsoft.com/office/officeart/2005/8/layout/funnel1"/>
    <dgm:cxn modelId="{4856A7BB-8D56-4A29-990B-529FBD089B81}" type="presParOf" srcId="{933A9D6E-6643-4F8A-98E3-F842DC7DF55F}" destId="{749F55E3-178E-4830-A21D-C1CB7B7D82BC}" srcOrd="5" destOrd="0" presId="urn:microsoft.com/office/officeart/2005/8/layout/funnel1"/>
    <dgm:cxn modelId="{2B5C75E1-4B25-4347-9B34-40AB51BBEC04}" type="presParOf" srcId="{933A9D6E-6643-4F8A-98E3-F842DC7DF55F}" destId="{539BC226-E3A5-4DF7-A4AC-8198FFD7D616}" srcOrd="6"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44710-E6F7-4305-9B32-E003403F441F}">
      <dsp:nvSpPr>
        <dsp:cNvPr id="0" name=""/>
        <dsp:cNvSpPr/>
      </dsp:nvSpPr>
      <dsp:spPr>
        <a:xfrm>
          <a:off x="0" y="0"/>
          <a:ext cx="4379788" cy="2627873"/>
        </a:xfrm>
        <a:prstGeom prst="roundRect">
          <a:avLst>
            <a:gd name="adj" fmla="val 10000"/>
          </a:avLst>
        </a:prstGeom>
        <a:solidFill>
          <a:srgbClr val="D05C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it-IT" sz="4800" kern="1200" dirty="0">
              <a:solidFill>
                <a:schemeClr val="bg1"/>
              </a:solidFill>
              <a:latin typeface="Arial Narrow" panose="020B0606020202030204" pitchFamily="34" charset="0"/>
            </a:rPr>
            <a:t>"</a:t>
          </a:r>
          <a:r>
            <a:rPr lang="it-IT" sz="4400" kern="1200" dirty="0">
              <a:solidFill>
                <a:schemeClr val="bg1"/>
              </a:solidFill>
              <a:latin typeface="Arial Narrow" panose="020B0606020202030204" pitchFamily="34" charset="0"/>
            </a:rPr>
            <a:t>Semplice</a:t>
          </a:r>
          <a:r>
            <a:rPr lang="it-IT" sz="4800" kern="1200" dirty="0">
              <a:solidFill>
                <a:schemeClr val="bg1"/>
              </a:solidFill>
              <a:latin typeface="Arial Narrow" panose="020B0606020202030204" pitchFamily="34" charset="0"/>
            </a:rPr>
            <a:t>" complessità </a:t>
          </a:r>
          <a:endParaRPr lang="it-IT" sz="4800" kern="1200" dirty="0">
            <a:solidFill>
              <a:schemeClr val="bg1"/>
            </a:solidFill>
          </a:endParaRPr>
        </a:p>
      </dsp:txBody>
      <dsp:txXfrm>
        <a:off x="76968" y="76968"/>
        <a:ext cx="4225852" cy="2473937"/>
      </dsp:txXfrm>
    </dsp:sp>
    <dsp:sp modelId="{737F29E9-86D1-489F-BC1B-26D6EFC270E3}">
      <dsp:nvSpPr>
        <dsp:cNvPr id="0" name=""/>
        <dsp:cNvSpPr/>
      </dsp:nvSpPr>
      <dsp:spPr>
        <a:xfrm rot="34581">
          <a:off x="4816391" y="801920"/>
          <a:ext cx="925695" cy="1086187"/>
        </a:xfrm>
        <a:prstGeom prst="rightArrow">
          <a:avLst>
            <a:gd name="adj1" fmla="val 60000"/>
            <a:gd name="adj2" fmla="val 50000"/>
          </a:avLst>
        </a:prstGeom>
        <a:solidFill>
          <a:srgbClr val="CBAC9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78050">
            <a:lnSpc>
              <a:spcPct val="90000"/>
            </a:lnSpc>
            <a:spcBef>
              <a:spcPct val="0"/>
            </a:spcBef>
            <a:spcAft>
              <a:spcPct val="35000"/>
            </a:spcAft>
            <a:buNone/>
          </a:pPr>
          <a:endParaRPr lang="it-IT" sz="4900" kern="1200"/>
        </a:p>
      </dsp:txBody>
      <dsp:txXfrm>
        <a:off x="4816398" y="1017760"/>
        <a:ext cx="647987" cy="651713"/>
      </dsp:txXfrm>
    </dsp:sp>
    <dsp:sp modelId="{E90ABC53-5BF8-4AFE-BD4A-E6C5A6423E9F}">
      <dsp:nvSpPr>
        <dsp:cNvPr id="0" name=""/>
        <dsp:cNvSpPr/>
      </dsp:nvSpPr>
      <dsp:spPr>
        <a:xfrm>
          <a:off x="6126294" y="61628"/>
          <a:ext cx="4379788" cy="2627873"/>
        </a:xfrm>
        <a:prstGeom prst="roundRect">
          <a:avLst>
            <a:gd name="adj" fmla="val 10000"/>
          </a:avLst>
        </a:prstGeom>
        <a:solidFill>
          <a:srgbClr val="D05C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it-IT" sz="4400" kern="1200" dirty="0">
              <a:latin typeface="Arial Narrow" panose="020B0606020202030204" pitchFamily="34" charset="0"/>
              <a:sym typeface="Wingdings" panose="05000000000000000000" pitchFamily="2" charset="2"/>
            </a:rPr>
            <a:t>Complessa </a:t>
          </a:r>
          <a:r>
            <a:rPr lang="it-IT" sz="4400" kern="1200" dirty="0">
              <a:latin typeface="Arial Narrow" panose="020B0606020202030204" pitchFamily="34" charset="0"/>
            </a:rPr>
            <a:t>"</a:t>
          </a:r>
          <a:r>
            <a:rPr lang="it-IT" sz="4400" kern="1200" dirty="0">
              <a:latin typeface="Arial Narrow" panose="020B0606020202030204" pitchFamily="34" charset="0"/>
              <a:sym typeface="Wingdings" panose="05000000000000000000" pitchFamily="2" charset="2"/>
            </a:rPr>
            <a:t>Semplicità</a:t>
          </a:r>
          <a:r>
            <a:rPr lang="it-IT" sz="4400" kern="1200" dirty="0">
              <a:latin typeface="Arial Narrow" panose="020B0606020202030204" pitchFamily="34" charset="0"/>
            </a:rPr>
            <a:t>"</a:t>
          </a:r>
          <a:endParaRPr lang="it-IT" sz="4400" kern="1200" dirty="0"/>
        </a:p>
      </dsp:txBody>
      <dsp:txXfrm>
        <a:off x="6203262" y="138596"/>
        <a:ext cx="4225852" cy="2473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ABC53-5BF8-4AFE-BD4A-E6C5A6423E9F}">
      <dsp:nvSpPr>
        <dsp:cNvPr id="0" name=""/>
        <dsp:cNvSpPr/>
      </dsp:nvSpPr>
      <dsp:spPr>
        <a:xfrm>
          <a:off x="0" y="0"/>
          <a:ext cx="7459179" cy="1422503"/>
        </a:xfrm>
        <a:prstGeom prst="roundRect">
          <a:avLst>
            <a:gd name="adj" fmla="val 10000"/>
          </a:avLst>
        </a:prstGeom>
        <a:solidFill>
          <a:srgbClr val="D05C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it-IT" sz="4400" kern="1200" dirty="0">
              <a:latin typeface="Arial Narrow" panose="020B0606020202030204" pitchFamily="34" charset="0"/>
              <a:sym typeface="Wingdings" panose="05000000000000000000" pitchFamily="2" charset="2"/>
            </a:rPr>
            <a:t>Complessa </a:t>
          </a:r>
          <a:r>
            <a:rPr lang="it-IT" sz="4400" kern="1200" dirty="0">
              <a:latin typeface="Arial Narrow" panose="020B0606020202030204" pitchFamily="34" charset="0"/>
            </a:rPr>
            <a:t>"</a:t>
          </a:r>
          <a:r>
            <a:rPr lang="it-IT" sz="4400" kern="1200" dirty="0">
              <a:latin typeface="Arial Narrow" panose="020B0606020202030204" pitchFamily="34" charset="0"/>
              <a:sym typeface="Wingdings" panose="05000000000000000000" pitchFamily="2" charset="2"/>
            </a:rPr>
            <a:t>Semplicità</a:t>
          </a:r>
          <a:r>
            <a:rPr lang="it-IT" sz="4400" kern="1200" dirty="0">
              <a:latin typeface="Arial Narrow" panose="020B0606020202030204" pitchFamily="34" charset="0"/>
            </a:rPr>
            <a:t>"</a:t>
          </a:r>
          <a:endParaRPr lang="it-IT" sz="4400" kern="1200" dirty="0"/>
        </a:p>
      </dsp:txBody>
      <dsp:txXfrm>
        <a:off x="41664" y="41664"/>
        <a:ext cx="7375851" cy="1339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3C5FA-41EA-4BCF-8EAA-8B9D6B168357}">
      <dsp:nvSpPr>
        <dsp:cNvPr id="0" name=""/>
        <dsp:cNvSpPr/>
      </dsp:nvSpPr>
      <dsp:spPr>
        <a:xfrm>
          <a:off x="4175760" y="0"/>
          <a:ext cx="2834640" cy="2834640"/>
        </a:xfrm>
        <a:prstGeom prst="triangle">
          <a:avLst/>
        </a:prstGeom>
        <a:solidFill>
          <a:srgbClr val="D05C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latin typeface="Arial Narrow" panose="020B0606020202030204" pitchFamily="34" charset="0"/>
            </a:rPr>
            <a:t>Clinica</a:t>
          </a:r>
        </a:p>
      </dsp:txBody>
      <dsp:txXfrm>
        <a:off x="4884420" y="1417320"/>
        <a:ext cx="1417320" cy="1417320"/>
      </dsp:txXfrm>
    </dsp:sp>
    <dsp:sp modelId="{6359C521-A3CA-464F-A464-57B254615552}">
      <dsp:nvSpPr>
        <dsp:cNvPr id="0" name=""/>
        <dsp:cNvSpPr/>
      </dsp:nvSpPr>
      <dsp:spPr>
        <a:xfrm>
          <a:off x="2758440" y="2834640"/>
          <a:ext cx="2834640" cy="2834640"/>
        </a:xfrm>
        <a:prstGeom prst="triangle">
          <a:avLst/>
        </a:prstGeom>
        <a:solidFill>
          <a:srgbClr val="D05C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latin typeface="Arial Narrow" panose="020B0606020202030204" pitchFamily="34" charset="0"/>
            </a:rPr>
            <a:t>Formazione</a:t>
          </a:r>
          <a:endParaRPr lang="it-IT" sz="2400" kern="1200" dirty="0">
            <a:latin typeface="Arial Narrow" panose="020B0606020202030204" pitchFamily="34" charset="0"/>
          </a:endParaRPr>
        </a:p>
      </dsp:txBody>
      <dsp:txXfrm>
        <a:off x="3467100" y="4251960"/>
        <a:ext cx="1417320" cy="1417320"/>
      </dsp:txXfrm>
    </dsp:sp>
    <dsp:sp modelId="{E54A245C-BD62-43C0-A982-07C97D1611BA}">
      <dsp:nvSpPr>
        <dsp:cNvPr id="0" name=""/>
        <dsp:cNvSpPr/>
      </dsp:nvSpPr>
      <dsp:spPr>
        <a:xfrm rot="10800000">
          <a:off x="4175760" y="2834640"/>
          <a:ext cx="2834640" cy="2834640"/>
        </a:xfrm>
        <a:prstGeom prst="triangle">
          <a:avLst/>
        </a:prstGeom>
        <a:solidFill>
          <a:srgbClr val="F6F1E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rgbClr val="D05C43"/>
              </a:solidFill>
              <a:latin typeface="Arial Narrow" panose="020B0606020202030204" pitchFamily="34" charset="0"/>
            </a:rPr>
            <a:t>Infermiere</a:t>
          </a:r>
        </a:p>
      </dsp:txBody>
      <dsp:txXfrm rot="10800000">
        <a:off x="4884420" y="2834640"/>
        <a:ext cx="1417320" cy="1417320"/>
      </dsp:txXfrm>
    </dsp:sp>
    <dsp:sp modelId="{6C1E1D5D-5A24-4A71-8FD4-D22CECC8E84F}">
      <dsp:nvSpPr>
        <dsp:cNvPr id="0" name=""/>
        <dsp:cNvSpPr/>
      </dsp:nvSpPr>
      <dsp:spPr>
        <a:xfrm>
          <a:off x="5593080" y="2834640"/>
          <a:ext cx="2834640" cy="2834640"/>
        </a:xfrm>
        <a:prstGeom prst="triangle">
          <a:avLst/>
        </a:prstGeom>
        <a:solidFill>
          <a:srgbClr val="D05C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dirty="0">
              <a:latin typeface="Arial Narrow" panose="020B0606020202030204" pitchFamily="34" charset="0"/>
            </a:rPr>
            <a:t>Management</a:t>
          </a:r>
          <a:endParaRPr lang="it-IT" sz="2200" kern="1200" dirty="0">
            <a:latin typeface="Arial Narrow" panose="020B0606020202030204" pitchFamily="34" charset="0"/>
          </a:endParaRPr>
        </a:p>
      </dsp:txBody>
      <dsp:txXfrm>
        <a:off x="6301740" y="4251960"/>
        <a:ext cx="1417320" cy="14173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67B43-28C4-4A56-8E40-AA09EB447B01}">
      <dsp:nvSpPr>
        <dsp:cNvPr id="0" name=""/>
        <dsp:cNvSpPr/>
      </dsp:nvSpPr>
      <dsp:spPr>
        <a:xfrm>
          <a:off x="1872826" y="220133"/>
          <a:ext cx="4368800" cy="1517226"/>
        </a:xfrm>
        <a:prstGeom prst="ellipse">
          <a:avLst/>
        </a:prstGeom>
        <a:solidFill>
          <a:srgbClr val="CBAC98">
            <a:alpha val="40000"/>
          </a:srgbClr>
        </a:solidFill>
        <a:ln>
          <a:noFill/>
        </a:ln>
        <a:effectLst/>
      </dsp:spPr>
      <dsp:style>
        <a:lnRef idx="0">
          <a:scrgbClr r="0" g="0" b="0"/>
        </a:lnRef>
        <a:fillRef idx="1">
          <a:scrgbClr r="0" g="0" b="0"/>
        </a:fillRef>
        <a:effectRef idx="0">
          <a:scrgbClr r="0" g="0" b="0"/>
        </a:effectRef>
        <a:fontRef idx="minor"/>
      </dsp:style>
    </dsp:sp>
    <dsp:sp modelId="{AE130848-209E-451C-AC8C-582A51DD2FB0}">
      <dsp:nvSpPr>
        <dsp:cNvPr id="0" name=""/>
        <dsp:cNvSpPr/>
      </dsp:nvSpPr>
      <dsp:spPr>
        <a:xfrm>
          <a:off x="3640666" y="3935306"/>
          <a:ext cx="846666" cy="541866"/>
        </a:xfrm>
        <a:prstGeom prst="downArrow">
          <a:avLst/>
        </a:prstGeom>
        <a:solidFill>
          <a:srgbClr val="CBAC9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F5C215-20D6-4AE7-B81E-A503E31681AC}">
      <dsp:nvSpPr>
        <dsp:cNvPr id="0" name=""/>
        <dsp:cNvSpPr/>
      </dsp:nvSpPr>
      <dsp:spPr>
        <a:xfrm>
          <a:off x="2031999" y="4368800"/>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it-IT" sz="3700" kern="1200" dirty="0">
              <a:latin typeface="Arial Narrow" panose="020B0606020202030204" pitchFamily="34" charset="0"/>
            </a:rPr>
            <a:t>Intervento</a:t>
          </a:r>
        </a:p>
      </dsp:txBody>
      <dsp:txXfrm>
        <a:off x="2031999" y="4368800"/>
        <a:ext cx="4064000" cy="1016000"/>
      </dsp:txXfrm>
    </dsp:sp>
    <dsp:sp modelId="{4C32201E-3956-4187-BBDF-64A1BA6FEBEE}">
      <dsp:nvSpPr>
        <dsp:cNvPr id="0" name=""/>
        <dsp:cNvSpPr/>
      </dsp:nvSpPr>
      <dsp:spPr>
        <a:xfrm>
          <a:off x="3461173" y="1854538"/>
          <a:ext cx="1524000" cy="1524000"/>
        </a:xfrm>
        <a:prstGeom prst="ellipse">
          <a:avLst/>
        </a:prstGeom>
        <a:solidFill>
          <a:srgbClr val="D23D2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kern="1200" dirty="0">
              <a:latin typeface="Arial Narrow" panose="020B0606020202030204" pitchFamily="34" charset="0"/>
            </a:rPr>
            <a:t>EBN e professione</a:t>
          </a:r>
        </a:p>
      </dsp:txBody>
      <dsp:txXfrm>
        <a:off x="3684358" y="2077723"/>
        <a:ext cx="1077630" cy="1077630"/>
      </dsp:txXfrm>
    </dsp:sp>
    <dsp:sp modelId="{B3349731-9047-422B-A565-F4897CDF56B6}">
      <dsp:nvSpPr>
        <dsp:cNvPr id="0" name=""/>
        <dsp:cNvSpPr/>
      </dsp:nvSpPr>
      <dsp:spPr>
        <a:xfrm>
          <a:off x="2370666" y="711200"/>
          <a:ext cx="1524000" cy="1524000"/>
        </a:xfrm>
        <a:prstGeom prst="ellipse">
          <a:avLst/>
        </a:prstGeom>
        <a:solidFill>
          <a:srgbClr val="D05C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kern="1200" dirty="0">
              <a:solidFill>
                <a:schemeClr val="bg1"/>
              </a:solidFill>
              <a:latin typeface="Arial Narrow" panose="020B0606020202030204" pitchFamily="34" charset="0"/>
            </a:rPr>
            <a:t>Curiosità</a:t>
          </a:r>
        </a:p>
      </dsp:txBody>
      <dsp:txXfrm>
        <a:off x="2593851" y="934385"/>
        <a:ext cx="1077630" cy="1077630"/>
      </dsp:txXfrm>
    </dsp:sp>
    <dsp:sp modelId="{749F55E3-178E-4830-A21D-C1CB7B7D82BC}">
      <dsp:nvSpPr>
        <dsp:cNvPr id="0" name=""/>
        <dsp:cNvSpPr/>
      </dsp:nvSpPr>
      <dsp:spPr>
        <a:xfrm>
          <a:off x="3928533" y="342730"/>
          <a:ext cx="1524000" cy="1524000"/>
        </a:xfrm>
        <a:prstGeom prst="ellipse">
          <a:avLst/>
        </a:prstGeom>
        <a:solidFill>
          <a:srgbClr val="D05C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sz="1400" b="1" kern="1200" dirty="0">
              <a:latin typeface="Arial Narrow" panose="020B0606020202030204" pitchFamily="34" charset="0"/>
            </a:rPr>
            <a:t>Pianificazione</a:t>
          </a:r>
        </a:p>
      </dsp:txBody>
      <dsp:txXfrm>
        <a:off x="4151718" y="565915"/>
        <a:ext cx="1077630" cy="1077630"/>
      </dsp:txXfrm>
    </dsp:sp>
    <dsp:sp modelId="{539BC226-E3A5-4DF7-A4AC-8198FFD7D616}">
      <dsp:nvSpPr>
        <dsp:cNvPr id="0" name=""/>
        <dsp:cNvSpPr/>
      </dsp:nvSpPr>
      <dsp:spPr>
        <a:xfrm>
          <a:off x="1702246" y="24232"/>
          <a:ext cx="4741333" cy="3793066"/>
        </a:xfrm>
        <a:prstGeom prst="funnel">
          <a:avLst/>
        </a:prstGeom>
        <a:solidFill>
          <a:schemeClr val="lt1">
            <a:alpha val="40000"/>
            <a:hueOff val="0"/>
            <a:satOff val="0"/>
            <a:lumOff val="0"/>
            <a:alphaOff val="0"/>
          </a:schemeClr>
        </a:solidFill>
        <a:ln w="9525" cap="flat" cmpd="sng" algn="ctr">
          <a:solidFill>
            <a:srgbClr val="D23D29"/>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88900" y="746125"/>
            <a:ext cx="6629400" cy="37290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562" y="4723448"/>
            <a:ext cx="5444490" cy="447484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394762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
        <p:cNvGrpSpPr/>
        <p:nvPr/>
      </p:nvGrpSpPr>
      <p:grpSpPr>
        <a:xfrm>
          <a:off x="0" y="0"/>
          <a:ext cx="0" cy="0"/>
          <a:chOff x="0" y="0"/>
          <a:chExt cx="0" cy="0"/>
        </a:xfrm>
      </p:grpSpPr>
      <p:sp>
        <p:nvSpPr>
          <p:cNvPr id="8" name="Google Shape;8;p1:notes"/>
          <p:cNvSpPr txBox="1">
            <a:spLocks noGrp="1"/>
          </p:cNvSpPr>
          <p:nvPr>
            <p:ph type="body" idx="1"/>
          </p:nvPr>
        </p:nvSpPr>
        <p:spPr>
          <a:xfrm>
            <a:off x="680562" y="4723448"/>
            <a:ext cx="5444490" cy="44748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 name="Google Shape;9;p1: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029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6:notes"/>
          <p:cNvSpPr txBox="1">
            <a:spLocks noGrp="1"/>
          </p:cNvSpPr>
          <p:nvPr>
            <p:ph type="body" idx="1"/>
          </p:nvPr>
        </p:nvSpPr>
        <p:spPr>
          <a:xfrm>
            <a:off x="680562" y="4723448"/>
            <a:ext cx="5444490" cy="44748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1" name="Google Shape;61;p6: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5463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6:notes"/>
          <p:cNvSpPr txBox="1">
            <a:spLocks noGrp="1"/>
          </p:cNvSpPr>
          <p:nvPr>
            <p:ph type="body" idx="1"/>
          </p:nvPr>
        </p:nvSpPr>
        <p:spPr>
          <a:xfrm>
            <a:off x="680562" y="4723448"/>
            <a:ext cx="5444490" cy="44748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1" name="Google Shape;61;p6: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3312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6:notes"/>
          <p:cNvSpPr txBox="1">
            <a:spLocks noGrp="1"/>
          </p:cNvSpPr>
          <p:nvPr>
            <p:ph type="body" idx="1"/>
          </p:nvPr>
        </p:nvSpPr>
        <p:spPr>
          <a:xfrm>
            <a:off x="680562" y="4723448"/>
            <a:ext cx="5444490" cy="44748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1" name="Google Shape;61;p6: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5823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1038" y="4784725"/>
            <a:ext cx="5448300" cy="3914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422275" y="1243013"/>
            <a:ext cx="5965825"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839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8:notes"/>
          <p:cNvSpPr txBox="1">
            <a:spLocks noGrp="1"/>
          </p:cNvSpPr>
          <p:nvPr>
            <p:ph type="body" idx="1"/>
          </p:nvPr>
        </p:nvSpPr>
        <p:spPr>
          <a:xfrm>
            <a:off x="681038" y="4784725"/>
            <a:ext cx="5448300" cy="3914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8:notes"/>
          <p:cNvSpPr>
            <a:spLocks noGrp="1" noRot="1" noChangeAspect="1"/>
          </p:cNvSpPr>
          <p:nvPr>
            <p:ph type="sldImg" idx="2"/>
          </p:nvPr>
        </p:nvSpPr>
        <p:spPr>
          <a:xfrm>
            <a:off x="422275" y="1243013"/>
            <a:ext cx="5965825"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6750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1038" y="4784725"/>
            <a:ext cx="5448300" cy="3914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7:notes"/>
          <p:cNvSpPr>
            <a:spLocks noGrp="1" noRot="1" noChangeAspect="1"/>
          </p:cNvSpPr>
          <p:nvPr>
            <p:ph type="sldImg" idx="2"/>
          </p:nvPr>
        </p:nvSpPr>
        <p:spPr>
          <a:xfrm>
            <a:off x="422275" y="1243013"/>
            <a:ext cx="5965825"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563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2:notes"/>
          <p:cNvSpPr txBox="1">
            <a:spLocks noGrp="1"/>
          </p:cNvSpPr>
          <p:nvPr>
            <p:ph type="body" idx="1"/>
          </p:nvPr>
        </p:nvSpPr>
        <p:spPr>
          <a:xfrm>
            <a:off x="681038" y="4784725"/>
            <a:ext cx="5448300" cy="3914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2:notes"/>
          <p:cNvSpPr>
            <a:spLocks noGrp="1" noRot="1" noChangeAspect="1"/>
          </p:cNvSpPr>
          <p:nvPr>
            <p:ph type="sldImg" idx="2"/>
          </p:nvPr>
        </p:nvSpPr>
        <p:spPr>
          <a:xfrm>
            <a:off x="422275" y="1243013"/>
            <a:ext cx="5965825"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461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3:notes"/>
          <p:cNvSpPr txBox="1">
            <a:spLocks noGrp="1"/>
          </p:cNvSpPr>
          <p:nvPr>
            <p:ph type="body" idx="1"/>
          </p:nvPr>
        </p:nvSpPr>
        <p:spPr>
          <a:xfrm>
            <a:off x="680562" y="4723448"/>
            <a:ext cx="5444490" cy="44748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 name="Google Shape;25;p3: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048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4:notes"/>
          <p:cNvSpPr txBox="1">
            <a:spLocks noGrp="1"/>
          </p:cNvSpPr>
          <p:nvPr>
            <p:ph type="body" idx="1"/>
          </p:nvPr>
        </p:nvSpPr>
        <p:spPr>
          <a:xfrm>
            <a:off x="680562" y="4723448"/>
            <a:ext cx="5444490" cy="44748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 name="Google Shape;38;p4: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7953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5:notes"/>
          <p:cNvSpPr txBox="1">
            <a:spLocks noGrp="1"/>
          </p:cNvSpPr>
          <p:nvPr>
            <p:ph type="body" idx="1"/>
          </p:nvPr>
        </p:nvSpPr>
        <p:spPr>
          <a:xfrm>
            <a:off x="680562" y="4723448"/>
            <a:ext cx="5444490" cy="44748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 name="Google Shape;49;p5: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426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6:notes"/>
          <p:cNvSpPr txBox="1">
            <a:spLocks noGrp="1"/>
          </p:cNvSpPr>
          <p:nvPr>
            <p:ph type="body" idx="1"/>
          </p:nvPr>
        </p:nvSpPr>
        <p:spPr>
          <a:xfrm>
            <a:off x="680562" y="4723448"/>
            <a:ext cx="5444490" cy="44748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 name="Google Shape;61;p6: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6340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
        <p:cNvGrpSpPr/>
        <p:nvPr/>
      </p:nvGrpSpPr>
      <p:grpSpPr>
        <a:xfrm>
          <a:off x="0" y="0"/>
          <a:ext cx="0" cy="0"/>
          <a:chOff x="0" y="0"/>
          <a:chExt cx="0" cy="0"/>
        </a:xfrm>
      </p:grpSpPr>
      <p:sp>
        <p:nvSpPr>
          <p:cNvPr id="8" name="Google Shape;8;p1:notes"/>
          <p:cNvSpPr txBox="1">
            <a:spLocks noGrp="1"/>
          </p:cNvSpPr>
          <p:nvPr>
            <p:ph type="body" idx="1"/>
          </p:nvPr>
        </p:nvSpPr>
        <p:spPr>
          <a:xfrm>
            <a:off x="680562" y="4723448"/>
            <a:ext cx="5444490" cy="44748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 name="Google Shape;9;p1: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978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txBox="1">
            <a:spLocks noGrp="1"/>
          </p:cNvSpPr>
          <p:nvPr>
            <p:ph type="body" idx="1"/>
          </p:nvPr>
        </p:nvSpPr>
        <p:spPr>
          <a:xfrm>
            <a:off x="681038" y="4784725"/>
            <a:ext cx="5448300" cy="3914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6:notes"/>
          <p:cNvSpPr>
            <a:spLocks noGrp="1" noRot="1" noChangeAspect="1"/>
          </p:cNvSpPr>
          <p:nvPr>
            <p:ph type="sldImg" idx="2"/>
          </p:nvPr>
        </p:nvSpPr>
        <p:spPr>
          <a:xfrm>
            <a:off x="422275" y="1243013"/>
            <a:ext cx="5965825"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6009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6:notes"/>
          <p:cNvSpPr txBox="1">
            <a:spLocks noGrp="1"/>
          </p:cNvSpPr>
          <p:nvPr>
            <p:ph type="body" idx="1"/>
          </p:nvPr>
        </p:nvSpPr>
        <p:spPr>
          <a:xfrm>
            <a:off x="680562" y="4723448"/>
            <a:ext cx="5444490" cy="4474845"/>
          </a:xfrm>
          <a:prstGeom prst="rect">
            <a:avLst/>
          </a:prstGeom>
        </p:spPr>
        <p:txBody>
          <a:bodyPr spcFirstLastPara="1" wrap="square" lIns="91425" tIns="91425" rIns="91425" bIns="91425" anchor="t" anchorCtr="0">
            <a:noAutofit/>
          </a:bodyPr>
          <a:lstStyle/>
          <a:p>
            <a:pPr marL="285750" indent="-285750">
              <a:buFont typeface="Arial" panose="020B0604020202020204" pitchFamily="34" charset="0"/>
              <a:buChar char="•"/>
            </a:pPr>
            <a:r>
              <a:rPr lang="it-IT" sz="1100" dirty="0"/>
              <a:t>Collegio Universitario da sempre: il </a:t>
            </a:r>
            <a:r>
              <a:rPr lang="it-IT" sz="1100" dirty="0" err="1"/>
              <a:t>Cuamm</a:t>
            </a:r>
            <a:r>
              <a:rPr lang="it-IT" sz="1100" dirty="0"/>
              <a:t> nasce nel 1950 come collegio universitario per studenti di Medicina stranieri e italiani. Da circa 20 anni ospita studenti di varie Facoltà (adesso sono una settantina)</a:t>
            </a:r>
          </a:p>
          <a:p>
            <a:pPr marL="285750" indent="-285750">
              <a:buFont typeface="Arial" panose="020B0604020202020204" pitchFamily="34" charset="0"/>
              <a:buChar char="•"/>
            </a:pPr>
            <a:r>
              <a:rPr lang="it-IT" sz="1100" dirty="0"/>
              <a:t>Junior Project </a:t>
            </a:r>
            <a:r>
              <a:rPr lang="it-IT" sz="1100" dirty="0" err="1"/>
              <a:t>Officer</a:t>
            </a:r>
            <a:r>
              <a:rPr lang="it-IT" sz="1100" dirty="0"/>
              <a:t> </a:t>
            </a:r>
            <a:r>
              <a:rPr lang="it-IT" dirty="0"/>
              <a:t>per specializzandi: https://www.mediciconlafrica.org/blog/unisciti-a-noi/junior-project-officer-per-specializzandi/</a:t>
            </a:r>
            <a:endParaRPr lang="it-IT" sz="1100" dirty="0"/>
          </a:p>
          <a:p>
            <a:pPr marL="285750" indent="-285750">
              <a:buFont typeface="Arial" panose="020B0604020202020204" pitchFamily="34" charset="0"/>
              <a:buChar char="•"/>
            </a:pPr>
            <a:r>
              <a:rPr lang="it-IT" sz="1100" dirty="0" err="1"/>
              <a:t>Wolisso</a:t>
            </a:r>
            <a:r>
              <a:rPr lang="it-IT" sz="1100" dirty="0"/>
              <a:t> Project per studenti di Medicina </a:t>
            </a:r>
            <a:r>
              <a:rPr lang="it-IT" dirty="0"/>
              <a:t>col SISM: https://www.mediciconlafrica.org/blog/generica/wolisso-project/</a:t>
            </a:r>
            <a:endParaRPr lang="it-IT" sz="1100" dirty="0"/>
          </a:p>
          <a:p>
            <a:pPr marL="285750" indent="-285750">
              <a:buFont typeface="Arial" panose="020B0604020202020204" pitchFamily="34" charset="0"/>
              <a:buChar char="•"/>
            </a:pPr>
            <a:r>
              <a:rPr lang="it-IT" sz="1100" dirty="0"/>
              <a:t>Formazione sul campo per ostetriche (borse) </a:t>
            </a:r>
            <a:r>
              <a:rPr lang="it-IT" dirty="0"/>
              <a:t>https://www.mediciconlafrica.org/blog/unisciti-a-noi/borse-di-studio</a:t>
            </a:r>
            <a:endParaRPr lang="it-IT" sz="1100" dirty="0"/>
          </a:p>
          <a:p>
            <a:pPr marL="285750" indent="-285750">
              <a:buFont typeface="Arial" panose="020B0604020202020204" pitchFamily="34" charset="0"/>
              <a:buChar char="•"/>
            </a:pPr>
            <a:r>
              <a:rPr lang="it-IT" sz="1100" dirty="0"/>
              <a:t>Field work universitari: saltuariamente ospitiamo sul campo stagisti universitari per attività di ricerca o </a:t>
            </a:r>
            <a:r>
              <a:rPr lang="it-IT" sz="1100" dirty="0" err="1"/>
              <a:t>field</a:t>
            </a:r>
            <a:r>
              <a:rPr lang="it-IT" sz="1100" dirty="0"/>
              <a:t> work. </a:t>
            </a:r>
            <a:r>
              <a:rPr lang="it-IT" dirty="0"/>
              <a:t>Dal 2020 non ne abbiamo più mandati per </a:t>
            </a:r>
            <a:r>
              <a:rPr lang="it-IT" dirty="0" err="1"/>
              <a:t>policies</a:t>
            </a:r>
            <a:r>
              <a:rPr lang="it-IT" dirty="0"/>
              <a:t> restrittive delle Università rispetto agli stage extra Europa</a:t>
            </a:r>
            <a:endParaRPr lang="it-IT" sz="1100" dirty="0"/>
          </a:p>
          <a:p>
            <a:pPr marL="285750" indent="-285750">
              <a:buFont typeface="Arial" panose="020B0604020202020204" pitchFamily="34" charset="0"/>
              <a:buChar char="•"/>
            </a:pPr>
            <a:r>
              <a:rPr lang="it-IT" sz="1100" dirty="0" err="1"/>
              <a:t>Internship</a:t>
            </a:r>
            <a:r>
              <a:rPr lang="it-IT" sz="1100" dirty="0"/>
              <a:t> per Master internazionali: dal 2018 abbiamo un accordo col NOHA (Network on </a:t>
            </a:r>
            <a:r>
              <a:rPr lang="it-IT" sz="1100" dirty="0" err="1"/>
              <a:t>Humanitarian</a:t>
            </a:r>
            <a:r>
              <a:rPr lang="it-IT" sz="1100" dirty="0"/>
              <a:t> Action) e con Istituti che organizzano Master in PH </a:t>
            </a:r>
            <a:r>
              <a:rPr lang="it-IT" dirty="0"/>
              <a:t>o in cooperazione sanitaria</a:t>
            </a:r>
            <a:endParaRPr lang="it-IT" sz="1100" dirty="0"/>
          </a:p>
          <a:p>
            <a:pPr marL="285750" indent="-285750">
              <a:buFont typeface="Arial" panose="020B0604020202020204" pitchFamily="34" charset="0"/>
              <a:buChar char="•"/>
            </a:pPr>
            <a:r>
              <a:rPr lang="it-IT" sz="1100" dirty="0"/>
              <a:t>Formazione </a:t>
            </a:r>
            <a:r>
              <a:rPr lang="it-IT" sz="1100" dirty="0" err="1"/>
              <a:t>sede+campo</a:t>
            </a:r>
            <a:r>
              <a:rPr lang="it-IT" sz="1100" dirty="0"/>
              <a:t> per amministrativi: vedi dopo</a:t>
            </a:r>
          </a:p>
          <a:p>
            <a:pPr marL="285750" indent="-285750">
              <a:buFont typeface="Arial" panose="020B0604020202020204" pitchFamily="34" charset="0"/>
              <a:buChar char="•"/>
            </a:pPr>
            <a:r>
              <a:rPr lang="it-IT" sz="1100" dirty="0"/>
              <a:t>Servizio Civile: SCN (Servizio Civile Nazionale) dal 2007 al 2011, SCU (Servizio Civile Universale) dal 2020: vedi dopo</a:t>
            </a:r>
          </a:p>
          <a:p>
            <a:pPr marL="0" lvl="0" indent="0" algn="l" rtl="0">
              <a:spcBef>
                <a:spcPts val="0"/>
              </a:spcBef>
              <a:spcAft>
                <a:spcPts val="0"/>
              </a:spcAft>
              <a:buNone/>
            </a:pPr>
            <a:endParaRPr dirty="0"/>
          </a:p>
        </p:txBody>
      </p:sp>
      <p:sp>
        <p:nvSpPr>
          <p:cNvPr id="61" name="Google Shape;61;p6: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9290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6:notes"/>
          <p:cNvSpPr txBox="1">
            <a:spLocks noGrp="1"/>
          </p:cNvSpPr>
          <p:nvPr>
            <p:ph type="body" idx="1"/>
          </p:nvPr>
        </p:nvSpPr>
        <p:spPr>
          <a:xfrm>
            <a:off x="680562" y="4723448"/>
            <a:ext cx="5444490" cy="44748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1" name="Google Shape;61;p6:notes"/>
          <p:cNvSpPr>
            <a:spLocks noGrp="1" noRot="1" noChangeAspect="1"/>
          </p:cNvSpPr>
          <p:nvPr>
            <p:ph type="sldImg" idx="2"/>
          </p:nvPr>
        </p:nvSpPr>
        <p:spPr>
          <a:xfrm>
            <a:off x="88900" y="746125"/>
            <a:ext cx="6627813"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2386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SE CON PIEDINO" type="blank">
  <p:cSld name="BLANK">
    <p:spTree>
      <p:nvGrpSpPr>
        <p:cNvPr id="1"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Diapositiva titolo">
    <p:spTree>
      <p:nvGrpSpPr>
        <p:cNvPr id="1" name="Shape 23"/>
        <p:cNvGrpSpPr/>
        <p:nvPr/>
      </p:nvGrpSpPr>
      <p:grpSpPr>
        <a:xfrm>
          <a:off x="0" y="0"/>
          <a:ext cx="0" cy="0"/>
          <a:chOff x="0" y="0"/>
          <a:chExt cx="0" cy="0"/>
        </a:xfrm>
      </p:grpSpPr>
      <p:sp>
        <p:nvSpPr>
          <p:cNvPr id="24" name="Google Shape;24;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extLst>
      <p:ext uri="{BB962C8B-B14F-4D97-AF65-F5344CB8AC3E}">
        <p14:creationId xmlns:p14="http://schemas.microsoft.com/office/powerpoint/2010/main" val="926659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C1FDD9-94C5-4CDC-8890-C2BADC23347E}" type="datetimeFigureOut">
              <a:rPr kumimoji="0" lang="it-IT"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23/05/2024</a:t>
            </a:fld>
            <a:endParaRPr kumimoji="0" lang="it-IT"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Segnaposto piè di pagina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Segnaposto numero diapositiva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34E9013-145C-424D-95D1-5955CFADE8DA}" type="slidenum">
              <a:rPr kumimoji="0" lang="it-IT"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‹N›</a:t>
            </a:fld>
            <a:endParaRPr kumimoji="0" lang="it-IT"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7308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2C1D15E-B6A9-4F85-906F-667286293ABB}" type="datetimeFigureOut">
              <a:rPr lang="it-IT" smtClean="0"/>
              <a:t>23/05/2024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14B9181-CD39-410A-9238-4A330A196B03}" type="slidenum">
              <a:rPr lang="it-IT" smtClean="0"/>
              <a:t>‹N›</a:t>
            </a:fld>
            <a:endParaRPr lang="it-IT"/>
          </a:p>
        </p:txBody>
      </p:sp>
    </p:spTree>
    <p:extLst>
      <p:ext uri="{BB962C8B-B14F-4D97-AF65-F5344CB8AC3E}">
        <p14:creationId xmlns:p14="http://schemas.microsoft.com/office/powerpoint/2010/main" val="11403375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20.jp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13.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image" Target="../media/image21.jp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hyperlink" Target="https://www.mediciconlafrica.org/formazione/operatori-sanitar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serviziocivile.gov.it/"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www.youtube.com/watch?v=551o14u24Xs" TargetMode="External"/><Relationship Id="rId4" Type="http://schemas.openxmlformats.org/officeDocument/2006/relationships/hyperlink" Target="https://youtu.be/551o14u24X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www.youtube.com/watch?v=c5VQN0e3Tfg" TargetMode="Externa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mediciconlafrica.org/formazione/operatori-sanitari"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youtube.com/watch?v=5zFst_wQ7XM&amp;t=189s"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hyperlink" Target="mailto:matilde.aldeghi@hotmail.it"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hyperlink" Target="mailto:m.veronesi@cuamm.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5C43"/>
        </a:solidFill>
        <a:effectLst/>
      </p:bgPr>
    </p:bg>
    <p:spTree>
      <p:nvGrpSpPr>
        <p:cNvPr id="1" name="Shape 10"/>
        <p:cNvGrpSpPr/>
        <p:nvPr/>
      </p:nvGrpSpPr>
      <p:grpSpPr>
        <a:xfrm>
          <a:off x="0" y="0"/>
          <a:ext cx="0" cy="0"/>
          <a:chOff x="0" y="0"/>
          <a:chExt cx="0" cy="0"/>
        </a:xfrm>
      </p:grpSpPr>
      <p:sp>
        <p:nvSpPr>
          <p:cNvPr id="11" name="Google Shape;11;p3"/>
          <p:cNvSpPr txBox="1"/>
          <p:nvPr/>
        </p:nvSpPr>
        <p:spPr>
          <a:xfrm>
            <a:off x="321068" y="2843640"/>
            <a:ext cx="10790930" cy="2375583"/>
          </a:xfrm>
          <a:prstGeom prst="rect">
            <a:avLst/>
          </a:prstGeom>
          <a:noFill/>
          <a:ln>
            <a:noFill/>
          </a:ln>
        </p:spPr>
        <p:txBody>
          <a:bodyPr spcFirstLastPara="1" wrap="square" lIns="0" tIns="6025" rIns="0" bIns="0" anchor="t" anchorCtr="0">
            <a:noAutofit/>
          </a:bodyPr>
          <a:lstStyle/>
          <a:p>
            <a:pPr marL="6347" marR="0" lvl="0" indent="0" algn="l" rtl="0">
              <a:spcBef>
                <a:spcPts val="0"/>
              </a:spcBef>
              <a:spcAft>
                <a:spcPts val="0"/>
              </a:spcAft>
              <a:buNone/>
            </a:pPr>
            <a:r>
              <a:rPr lang="it-IT" sz="5400" dirty="0">
                <a:solidFill>
                  <a:srgbClr val="FFFFFF"/>
                </a:solidFill>
              </a:rPr>
              <a:t>Medici con l’Africa Cuamm</a:t>
            </a:r>
          </a:p>
        </p:txBody>
      </p:sp>
      <p:sp>
        <p:nvSpPr>
          <p:cNvPr id="12" name="Google Shape;12;p3"/>
          <p:cNvSpPr/>
          <p:nvPr/>
        </p:nvSpPr>
        <p:spPr>
          <a:xfrm>
            <a:off x="321068" y="2702882"/>
            <a:ext cx="4999078" cy="22857"/>
          </a:xfrm>
          <a:custGeom>
            <a:avLst/>
            <a:gdLst/>
            <a:ahLst/>
            <a:cxnLst/>
            <a:rect l="l" t="t" r="r" b="b"/>
            <a:pathLst>
              <a:path w="8251190" h="120000" extrusionOk="0">
                <a:moveTo>
                  <a:pt x="0" y="0"/>
                </a:moveTo>
                <a:lnTo>
                  <a:pt x="8251057" y="0"/>
                </a:lnTo>
              </a:path>
            </a:pathLst>
          </a:custGeom>
          <a:noFill/>
          <a:ln w="209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000" b="0" i="0" u="none" strike="noStrike" cap="none">
              <a:solidFill>
                <a:srgbClr val="000000"/>
              </a:solidFill>
              <a:latin typeface="Calibri"/>
              <a:ea typeface="Calibri"/>
              <a:cs typeface="Calibri"/>
              <a:sym typeface="Calibri"/>
            </a:endParaRPr>
          </a:p>
        </p:txBody>
      </p:sp>
      <p:pic>
        <p:nvPicPr>
          <p:cNvPr id="13" name="Google Shape;13;p3"/>
          <p:cNvPicPr preferRelativeResize="0"/>
          <p:nvPr/>
        </p:nvPicPr>
        <p:blipFill rotWithShape="1">
          <a:blip r:embed="rId3">
            <a:alphaModFix/>
          </a:blip>
          <a:srcRect/>
          <a:stretch/>
        </p:blipFill>
        <p:spPr>
          <a:xfrm>
            <a:off x="8192371" y="261162"/>
            <a:ext cx="3704508" cy="14662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579120" y="0"/>
          <a:ext cx="11186160" cy="5669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63;p8">
            <a:extLst>
              <a:ext uri="{FF2B5EF4-FFF2-40B4-BE49-F238E27FC236}">
                <a16:creationId xmlns:a16="http://schemas.microsoft.com/office/drawing/2014/main" id="{3518EF5D-2970-184D-A839-3D6F7DAF9602}"/>
              </a:ext>
            </a:extLst>
          </p:cNvPr>
          <p:cNvSpPr/>
          <p:nvPr/>
        </p:nvSpPr>
        <p:spPr>
          <a:xfrm>
            <a:off x="-1"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pic>
        <p:nvPicPr>
          <p:cNvPr id="6" name="Google Shape;66;p8">
            <a:extLst>
              <a:ext uri="{FF2B5EF4-FFF2-40B4-BE49-F238E27FC236}">
                <a16:creationId xmlns:a16="http://schemas.microsoft.com/office/drawing/2014/main" id="{FD2A3CF1-39CF-D647-84D6-779231F53D9C}"/>
              </a:ext>
            </a:extLst>
          </p:cNvPr>
          <p:cNvPicPr preferRelativeResize="0"/>
          <p:nvPr/>
        </p:nvPicPr>
        <p:blipFill rotWithShape="1">
          <a:blip r:embed="rId7">
            <a:alphaModFix/>
          </a:blip>
          <a:srcRect/>
          <a:stretch/>
        </p:blipFill>
        <p:spPr>
          <a:xfrm>
            <a:off x="10080287" y="6017980"/>
            <a:ext cx="1847008" cy="731488"/>
          </a:xfrm>
          <a:prstGeom prst="rect">
            <a:avLst/>
          </a:prstGeom>
          <a:noFill/>
          <a:ln>
            <a:noFill/>
          </a:ln>
        </p:spPr>
      </p:pic>
      <p:pic>
        <p:nvPicPr>
          <p:cNvPr id="3" name="Immagine 2" descr="Immagine che contiene vestiti, persona, calzature, terreno&#10;&#10;Descrizione generata automaticamente">
            <a:extLst>
              <a:ext uri="{FF2B5EF4-FFF2-40B4-BE49-F238E27FC236}">
                <a16:creationId xmlns:a16="http://schemas.microsoft.com/office/drawing/2014/main" id="{3114BC6D-ECEB-EDED-872B-84E0BE9BEB6F}"/>
              </a:ext>
            </a:extLst>
          </p:cNvPr>
          <p:cNvPicPr>
            <a:picLocks noChangeAspect="1"/>
          </p:cNvPicPr>
          <p:nvPr/>
        </p:nvPicPr>
        <p:blipFill>
          <a:blip r:embed="rId8"/>
          <a:stretch>
            <a:fillRect/>
          </a:stretch>
        </p:blipFill>
        <p:spPr>
          <a:xfrm>
            <a:off x="579120" y="2247841"/>
            <a:ext cx="2564130" cy="3418840"/>
          </a:xfrm>
          <a:prstGeom prst="rect">
            <a:avLst/>
          </a:prstGeom>
        </p:spPr>
      </p:pic>
      <p:pic>
        <p:nvPicPr>
          <p:cNvPr id="10" name="Immagine 9" descr="Immagine che contiene aria aperta, erba, cielo, Veicolo terrestre&#10;&#10;Descrizione generata automaticamente">
            <a:extLst>
              <a:ext uri="{FF2B5EF4-FFF2-40B4-BE49-F238E27FC236}">
                <a16:creationId xmlns:a16="http://schemas.microsoft.com/office/drawing/2014/main" id="{1BC4AD50-3CEB-BD5F-6827-AAF937F353B0}"/>
              </a:ext>
            </a:extLst>
          </p:cNvPr>
          <p:cNvPicPr>
            <a:picLocks noChangeAspect="1"/>
          </p:cNvPicPr>
          <p:nvPr/>
        </p:nvPicPr>
        <p:blipFill>
          <a:blip r:embed="rId9"/>
          <a:stretch>
            <a:fillRect/>
          </a:stretch>
        </p:blipFill>
        <p:spPr>
          <a:xfrm>
            <a:off x="7839075" y="175163"/>
            <a:ext cx="4015751" cy="3011813"/>
          </a:xfrm>
          <a:prstGeom prst="rect">
            <a:avLst/>
          </a:prstGeom>
        </p:spPr>
      </p:pic>
    </p:spTree>
    <p:extLst>
      <p:ext uri="{BB962C8B-B14F-4D97-AF65-F5344CB8AC3E}">
        <p14:creationId xmlns:p14="http://schemas.microsoft.com/office/powerpoint/2010/main" val="2125772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p:cNvGraphicFramePr/>
          <p:nvPr/>
        </p:nvGraphicFramePr>
        <p:xfrm>
          <a:off x="2032000" y="438894"/>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Google Shape;63;p8">
            <a:extLst>
              <a:ext uri="{FF2B5EF4-FFF2-40B4-BE49-F238E27FC236}">
                <a16:creationId xmlns:a16="http://schemas.microsoft.com/office/drawing/2014/main" id="{30AF8F5F-0743-364D-963D-BCCEE2E8E12D}"/>
              </a:ext>
            </a:extLst>
          </p:cNvPr>
          <p:cNvSpPr/>
          <p:nvPr/>
        </p:nvSpPr>
        <p:spPr>
          <a:xfrm>
            <a:off x="-1"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pic>
        <p:nvPicPr>
          <p:cNvPr id="8" name="Google Shape;66;p8">
            <a:extLst>
              <a:ext uri="{FF2B5EF4-FFF2-40B4-BE49-F238E27FC236}">
                <a16:creationId xmlns:a16="http://schemas.microsoft.com/office/drawing/2014/main" id="{C0CCD699-3911-D24E-8226-DA7DC35AA624}"/>
              </a:ext>
            </a:extLst>
          </p:cNvPr>
          <p:cNvPicPr preferRelativeResize="0"/>
          <p:nvPr/>
        </p:nvPicPr>
        <p:blipFill rotWithShape="1">
          <a:blip r:embed="rId12">
            <a:alphaModFix/>
          </a:blip>
          <a:srcRect/>
          <a:stretch/>
        </p:blipFill>
        <p:spPr>
          <a:xfrm>
            <a:off x="10080287" y="6017980"/>
            <a:ext cx="1847008" cy="731488"/>
          </a:xfrm>
          <a:prstGeom prst="rect">
            <a:avLst/>
          </a:prstGeom>
          <a:noFill/>
          <a:ln>
            <a:noFill/>
          </a:ln>
        </p:spPr>
      </p:pic>
      <p:pic>
        <p:nvPicPr>
          <p:cNvPr id="3" name="Immagine 2" descr="Immagine che contiene aria aperta, vestiti, persona, terreno&#10;&#10;Descrizione generata automaticamente">
            <a:extLst>
              <a:ext uri="{FF2B5EF4-FFF2-40B4-BE49-F238E27FC236}">
                <a16:creationId xmlns:a16="http://schemas.microsoft.com/office/drawing/2014/main" id="{062965D3-9BB3-AF11-3146-A90F396F3822}"/>
              </a:ext>
            </a:extLst>
          </p:cNvPr>
          <p:cNvPicPr>
            <a:picLocks noChangeAspect="1"/>
          </p:cNvPicPr>
          <p:nvPr/>
        </p:nvPicPr>
        <p:blipFill>
          <a:blip r:embed="rId13"/>
          <a:stretch>
            <a:fillRect/>
          </a:stretch>
        </p:blipFill>
        <p:spPr>
          <a:xfrm>
            <a:off x="340904" y="533661"/>
            <a:ext cx="3277395" cy="4369860"/>
          </a:xfrm>
          <a:prstGeom prst="rect">
            <a:avLst/>
          </a:prstGeom>
        </p:spPr>
      </p:pic>
      <p:pic>
        <p:nvPicPr>
          <p:cNvPr id="9" name="Immagine 8" descr="Immagine che contiene vestiti, persona, muro, Viso umano&#10;&#10;Descrizione generata automaticamente">
            <a:extLst>
              <a:ext uri="{FF2B5EF4-FFF2-40B4-BE49-F238E27FC236}">
                <a16:creationId xmlns:a16="http://schemas.microsoft.com/office/drawing/2014/main" id="{86E21F9A-D98C-1278-A67E-0418942A7C3F}"/>
              </a:ext>
            </a:extLst>
          </p:cNvPr>
          <p:cNvPicPr>
            <a:picLocks noChangeAspect="1"/>
          </p:cNvPicPr>
          <p:nvPr/>
        </p:nvPicPr>
        <p:blipFill>
          <a:blip r:embed="rId14"/>
          <a:stretch>
            <a:fillRect/>
          </a:stretch>
        </p:blipFill>
        <p:spPr>
          <a:xfrm>
            <a:off x="8673305" y="533661"/>
            <a:ext cx="3376999" cy="4502665"/>
          </a:xfrm>
          <a:prstGeom prst="rect">
            <a:avLst/>
          </a:prstGeom>
        </p:spPr>
      </p:pic>
    </p:spTree>
    <p:extLst>
      <p:ext uri="{BB962C8B-B14F-4D97-AF65-F5344CB8AC3E}">
        <p14:creationId xmlns:p14="http://schemas.microsoft.com/office/powerpoint/2010/main" val="3125673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asellaDiTesto 7"/>
          <p:cNvSpPr txBox="1"/>
          <p:nvPr/>
        </p:nvSpPr>
        <p:spPr>
          <a:xfrm>
            <a:off x="-1" y="1798538"/>
            <a:ext cx="12192001" cy="2862322"/>
          </a:xfrm>
          <a:prstGeom prst="rect">
            <a:avLst/>
          </a:prstGeom>
          <a:noFill/>
        </p:spPr>
        <p:txBody>
          <a:bodyPr wrap="square" rtlCol="0">
            <a:spAutoFit/>
          </a:bodyPr>
          <a:lstStyle/>
          <a:p>
            <a:pPr algn="ctr"/>
            <a:r>
              <a:rPr lang="it-IT" sz="6000" dirty="0" err="1">
                <a:latin typeface="Antique Olive" panose="020B0603020204030204" pitchFamily="34" charset="0"/>
              </a:rPr>
              <a:t>Hand</a:t>
            </a:r>
            <a:r>
              <a:rPr lang="it-IT" sz="6000" dirty="0">
                <a:latin typeface="Antique Olive" panose="020B0603020204030204" pitchFamily="34" charset="0"/>
              </a:rPr>
              <a:t> </a:t>
            </a:r>
            <a:r>
              <a:rPr lang="it-IT" sz="6000" dirty="0" err="1">
                <a:latin typeface="Antique Olive" panose="020B0603020204030204" pitchFamily="34" charset="0"/>
              </a:rPr>
              <a:t>washing</a:t>
            </a:r>
            <a:r>
              <a:rPr lang="it-IT" sz="6000" dirty="0">
                <a:latin typeface="Antique Olive" panose="020B0603020204030204" pitchFamily="34" charset="0"/>
              </a:rPr>
              <a:t> </a:t>
            </a:r>
            <a:r>
              <a:rPr lang="it-IT" sz="6000" dirty="0" err="1">
                <a:latin typeface="Antique Olive" panose="020B0603020204030204" pitchFamily="34" charset="0"/>
              </a:rPr>
              <a:t>day</a:t>
            </a:r>
            <a:r>
              <a:rPr lang="it-IT" sz="6000" dirty="0">
                <a:latin typeface="Antique Olive" panose="020B0603020204030204" pitchFamily="34" charset="0"/>
              </a:rPr>
              <a:t>:</a:t>
            </a:r>
          </a:p>
          <a:p>
            <a:pPr algn="ctr"/>
            <a:r>
              <a:rPr lang="it-IT" sz="6000" dirty="0">
                <a:latin typeface="Antique Olive" panose="020B0603020204030204" pitchFamily="34" charset="0"/>
              </a:rPr>
              <a:t> L’accessibilità passa dal più semplice dei gesti</a:t>
            </a:r>
          </a:p>
        </p:txBody>
      </p:sp>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022" y="2480175"/>
            <a:ext cx="3178168" cy="3972710"/>
          </a:xfrm>
          <a:prstGeom prst="rect">
            <a:avLst/>
          </a:prstGeom>
        </p:spPr>
      </p:pic>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9451" y="503897"/>
            <a:ext cx="2461514" cy="3076893"/>
          </a:xfrm>
          <a:prstGeom prst="rect">
            <a:avLst/>
          </a:prstGeom>
        </p:spPr>
      </p:pic>
      <p:pic>
        <p:nvPicPr>
          <p:cNvPr id="5" name="Immagin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1032" y="2394921"/>
            <a:ext cx="3314574" cy="4143218"/>
          </a:xfrm>
          <a:prstGeom prst="rect">
            <a:avLst/>
          </a:prstGeom>
        </p:spPr>
      </p:pic>
      <p:pic>
        <p:nvPicPr>
          <p:cNvPr id="6" name="Immagin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656" y="503897"/>
            <a:ext cx="3014641" cy="3768302"/>
          </a:xfrm>
          <a:prstGeom prst="rect">
            <a:avLst/>
          </a:prstGeom>
        </p:spPr>
      </p:pic>
      <p:pic>
        <p:nvPicPr>
          <p:cNvPr id="7" name="bcbb1a75-1197-42f1-8ce9-c89e908cf80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06235" y="421039"/>
            <a:ext cx="11179528" cy="6117100"/>
          </a:xfrm>
          <a:prstGeom prst="rect">
            <a:avLst/>
          </a:prstGeom>
        </p:spPr>
      </p:pic>
      <p:pic>
        <p:nvPicPr>
          <p:cNvPr id="1026" name="Picture 2" descr="https://laliberta.info/wp-content/uploads/2018/06/GO6xPtAb_400x40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0264" b="19644"/>
          <a:stretch/>
        </p:blipFill>
        <p:spPr bwMode="auto">
          <a:xfrm>
            <a:off x="10270883" y="5789106"/>
            <a:ext cx="1414880" cy="850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79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
          <p:cNvSpPr/>
          <p:nvPr/>
        </p:nvSpPr>
        <p:spPr>
          <a:xfrm>
            <a:off x="0"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pic>
        <p:nvPicPr>
          <p:cNvPr id="139" name="Google Shape;139;p6"/>
          <p:cNvPicPr preferRelativeResize="0"/>
          <p:nvPr/>
        </p:nvPicPr>
        <p:blipFill rotWithShape="1">
          <a:blip r:embed="rId3">
            <a:alphaModFix/>
          </a:blip>
          <a:srcRect/>
          <a:stretch/>
        </p:blipFill>
        <p:spPr>
          <a:xfrm>
            <a:off x="10277251" y="6021934"/>
            <a:ext cx="1847248" cy="731583"/>
          </a:xfrm>
          <a:prstGeom prst="rect">
            <a:avLst/>
          </a:prstGeom>
          <a:noFill/>
          <a:ln>
            <a:noFill/>
          </a:ln>
        </p:spPr>
      </p:pic>
      <p:pic>
        <p:nvPicPr>
          <p:cNvPr id="140" name="Google Shape;140;p6"/>
          <p:cNvPicPr preferRelativeResize="0"/>
          <p:nvPr/>
        </p:nvPicPr>
        <p:blipFill rotWithShape="1">
          <a:blip r:embed="rId4">
            <a:alphaModFix/>
          </a:blip>
          <a:srcRect/>
          <a:stretch/>
        </p:blipFill>
        <p:spPr>
          <a:xfrm>
            <a:off x="-20762" y="0"/>
            <a:ext cx="12210575" cy="5871645"/>
          </a:xfrm>
          <a:prstGeom prst="rect">
            <a:avLst/>
          </a:prstGeom>
          <a:noFill/>
          <a:ln>
            <a:noFill/>
          </a:ln>
        </p:spPr>
      </p:pic>
    </p:spTree>
    <p:extLst>
      <p:ext uri="{BB962C8B-B14F-4D97-AF65-F5344CB8AC3E}">
        <p14:creationId xmlns:p14="http://schemas.microsoft.com/office/powerpoint/2010/main" val="2854348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9539" y="2560"/>
            <a:ext cx="8801902" cy="1414349"/>
          </a:xfrm>
        </p:spPr>
        <p:txBody>
          <a:bodyPr>
            <a:noAutofit/>
          </a:bodyPr>
          <a:lstStyle/>
          <a:p>
            <a:r>
              <a:rPr lang="en-US" sz="3600" dirty="0" err="1">
                <a:solidFill>
                  <a:srgbClr val="D05C43"/>
                </a:solidFill>
              </a:rPr>
              <a:t>Investire</a:t>
            </a:r>
            <a:r>
              <a:rPr lang="en-US" sz="3600" dirty="0">
                <a:solidFill>
                  <a:srgbClr val="D05C43"/>
                </a:solidFill>
              </a:rPr>
              <a:t> di </a:t>
            </a:r>
            <a:r>
              <a:rPr lang="en-US" sz="3600" dirty="0" err="1">
                <a:solidFill>
                  <a:srgbClr val="D05C43"/>
                </a:solidFill>
              </a:rPr>
              <a:t>più</a:t>
            </a:r>
            <a:r>
              <a:rPr lang="en-US" sz="3600" dirty="0">
                <a:solidFill>
                  <a:srgbClr val="D05C43"/>
                </a:solidFill>
              </a:rPr>
              <a:t> e </a:t>
            </a:r>
            <a:r>
              <a:rPr lang="en-US" sz="3600" dirty="0" err="1">
                <a:solidFill>
                  <a:srgbClr val="D05C43"/>
                </a:solidFill>
              </a:rPr>
              <a:t>meglio</a:t>
            </a:r>
            <a:r>
              <a:rPr lang="en-US" sz="3600" dirty="0">
                <a:solidFill>
                  <a:srgbClr val="D05C43"/>
                </a:solidFill>
              </a:rPr>
              <a:t> </a:t>
            </a:r>
            <a:r>
              <a:rPr lang="en-US" sz="3600" dirty="0" err="1">
                <a:solidFill>
                  <a:srgbClr val="D05C43"/>
                </a:solidFill>
              </a:rPr>
              <a:t>nei</a:t>
            </a:r>
            <a:r>
              <a:rPr lang="en-US" sz="3600" dirty="0">
                <a:solidFill>
                  <a:srgbClr val="D05C43"/>
                </a:solidFill>
              </a:rPr>
              <a:t> </a:t>
            </a:r>
            <a:r>
              <a:rPr lang="en-US" sz="3600" dirty="0" err="1">
                <a:solidFill>
                  <a:srgbClr val="D05C43"/>
                </a:solidFill>
              </a:rPr>
              <a:t>giovani</a:t>
            </a:r>
            <a:r>
              <a:rPr lang="en-US" sz="3600" dirty="0">
                <a:solidFill>
                  <a:srgbClr val="D05C43"/>
                </a:solidFill>
              </a:rPr>
              <a:t> </a:t>
            </a:r>
            <a:r>
              <a:rPr lang="en-US" sz="3600" dirty="0" err="1">
                <a:solidFill>
                  <a:srgbClr val="D05C43"/>
                </a:solidFill>
              </a:rPr>
              <a:t>africani</a:t>
            </a:r>
            <a:r>
              <a:rPr lang="en-US" sz="3600" dirty="0">
                <a:solidFill>
                  <a:srgbClr val="D05C43"/>
                </a:solidFill>
              </a:rPr>
              <a:t> e </a:t>
            </a:r>
            <a:r>
              <a:rPr lang="en-US" sz="3600" dirty="0" err="1">
                <a:solidFill>
                  <a:srgbClr val="D05C43"/>
                </a:solidFill>
              </a:rPr>
              <a:t>nelle</a:t>
            </a:r>
            <a:r>
              <a:rPr lang="en-US" sz="3600" dirty="0">
                <a:solidFill>
                  <a:srgbClr val="D05C43"/>
                </a:solidFill>
              </a:rPr>
              <a:t> </a:t>
            </a:r>
            <a:r>
              <a:rPr lang="en-US" sz="3600" dirty="0" err="1">
                <a:solidFill>
                  <a:srgbClr val="D05C43"/>
                </a:solidFill>
              </a:rPr>
              <a:t>Istituzioni</a:t>
            </a:r>
            <a:r>
              <a:rPr lang="en-US" sz="3600" dirty="0">
                <a:solidFill>
                  <a:srgbClr val="D05C43"/>
                </a:solidFill>
              </a:rPr>
              <a:t> di </a:t>
            </a:r>
            <a:r>
              <a:rPr lang="en-US" sz="3600" dirty="0" err="1">
                <a:solidFill>
                  <a:srgbClr val="D05C43"/>
                </a:solidFill>
              </a:rPr>
              <a:t>ricerca</a:t>
            </a:r>
            <a:r>
              <a:rPr lang="en-US" sz="3600" dirty="0">
                <a:solidFill>
                  <a:srgbClr val="D05C43"/>
                </a:solidFill>
              </a:rPr>
              <a:t> </a:t>
            </a:r>
            <a:r>
              <a:rPr lang="en-US" sz="3600" dirty="0" err="1">
                <a:solidFill>
                  <a:srgbClr val="D05C43"/>
                </a:solidFill>
              </a:rPr>
              <a:t>africana</a:t>
            </a:r>
            <a:r>
              <a:rPr lang="en-US" sz="3600" dirty="0">
                <a:solidFill>
                  <a:srgbClr val="D05C43"/>
                </a:solidFill>
              </a:rPr>
              <a:t>.</a:t>
            </a:r>
            <a:endParaRPr lang="it-IT" sz="3600" dirty="0">
              <a:solidFill>
                <a:srgbClr val="D05C43"/>
              </a:solidFill>
            </a:endParaRPr>
          </a:p>
        </p:txBody>
      </p:sp>
      <p:pic>
        <p:nvPicPr>
          <p:cNvPr id="13" name="Immagine 12"/>
          <p:cNvPicPr>
            <a:picLocks noChangeAspect="1"/>
          </p:cNvPicPr>
          <p:nvPr/>
        </p:nvPicPr>
        <p:blipFill>
          <a:blip r:embed="rId2"/>
          <a:stretch>
            <a:fillRect/>
          </a:stretch>
        </p:blipFill>
        <p:spPr>
          <a:xfrm>
            <a:off x="331549" y="1864076"/>
            <a:ext cx="4398941" cy="2626234"/>
          </a:xfrm>
          <a:prstGeom prst="rect">
            <a:avLst/>
          </a:prstGeom>
        </p:spPr>
      </p:pic>
      <p:pic>
        <p:nvPicPr>
          <p:cNvPr id="16" name="Segnaposto contenuto 15"/>
          <p:cNvPicPr>
            <a:picLocks noGrp="1" noChangeAspect="1"/>
          </p:cNvPicPr>
          <p:nvPr>
            <p:ph sz="half" idx="2"/>
          </p:nvPr>
        </p:nvPicPr>
        <p:blipFill>
          <a:blip r:embed="rId3"/>
          <a:stretch>
            <a:fillRect/>
          </a:stretch>
        </p:blipFill>
        <p:spPr>
          <a:xfrm>
            <a:off x="4901173" y="1416909"/>
            <a:ext cx="6602271" cy="5407958"/>
          </a:xfrm>
          <a:prstGeom prst="rect">
            <a:avLst/>
          </a:prstGeom>
        </p:spPr>
      </p:pic>
      <p:sp>
        <p:nvSpPr>
          <p:cNvPr id="18" name="Rettangolo 17"/>
          <p:cNvSpPr/>
          <p:nvPr/>
        </p:nvSpPr>
        <p:spPr>
          <a:xfrm>
            <a:off x="160866" y="4791754"/>
            <a:ext cx="5477933"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0000"/>
                </a:solidFill>
                <a:effectLst/>
                <a:uLnTx/>
                <a:uFillTx/>
                <a:latin typeface="Arial"/>
                <a:cs typeface="Arial"/>
                <a:sym typeface="Arial"/>
              </a:rPr>
              <a:t>Nel</a:t>
            </a:r>
            <a:r>
              <a:rPr kumimoji="0" lang="en-GB" sz="2000" b="1" i="0" u="none" strike="noStrike" kern="0" cap="none" spc="0" normalizeH="0" baseline="0" noProof="0" dirty="0">
                <a:ln>
                  <a:noFill/>
                </a:ln>
                <a:solidFill>
                  <a:srgbClr val="000000"/>
                </a:solidFill>
                <a:effectLst/>
                <a:uLnTx/>
                <a:uFillTx/>
                <a:latin typeface="Arial"/>
                <a:cs typeface="Arial"/>
                <a:sym typeface="Arial"/>
              </a:rPr>
              <a:t> 2020 </a:t>
            </a:r>
            <a:r>
              <a:rPr kumimoji="0" lang="en-GB" sz="2000" b="1" i="0" u="none" strike="noStrike" kern="0" cap="none" spc="0" normalizeH="0" baseline="0" noProof="0" dirty="0" err="1">
                <a:ln>
                  <a:noFill/>
                </a:ln>
                <a:solidFill>
                  <a:srgbClr val="000000"/>
                </a:solidFill>
                <a:effectLst/>
                <a:uLnTx/>
                <a:uFillTx/>
                <a:latin typeface="Arial"/>
                <a:cs typeface="Arial"/>
                <a:sym typeface="Arial"/>
              </a:rPr>
              <a:t>abbiamo</a:t>
            </a:r>
            <a:r>
              <a:rPr kumimoji="0" lang="en-GB" sz="2000" b="1" i="0" u="none" strike="noStrike" kern="0" cap="none" spc="0" normalizeH="0" baseline="0" noProof="0" dirty="0">
                <a:ln>
                  <a:noFill/>
                </a:ln>
                <a:solidFill>
                  <a:srgbClr val="000000"/>
                </a:solidFill>
                <a:effectLst/>
                <a:uLnTx/>
                <a:uFillTx/>
                <a:latin typeface="Arial"/>
                <a:cs typeface="Arial"/>
                <a:sym typeface="Arial"/>
              </a:rPr>
              <a:t> </a:t>
            </a:r>
            <a:r>
              <a:rPr kumimoji="0" lang="en-GB" sz="2000" b="1" i="0" u="none" strike="noStrike" kern="0" cap="none" spc="0" normalizeH="0" baseline="0" noProof="0" dirty="0" err="1">
                <a:ln>
                  <a:noFill/>
                </a:ln>
                <a:solidFill>
                  <a:srgbClr val="000000"/>
                </a:solidFill>
                <a:effectLst/>
                <a:uLnTx/>
                <a:uFillTx/>
                <a:latin typeface="Arial"/>
                <a:cs typeface="Arial"/>
                <a:sym typeface="Arial"/>
              </a:rPr>
              <a:t>pubblicato</a:t>
            </a:r>
            <a:r>
              <a:rPr kumimoji="0" lang="en-GB" sz="2000" b="1" i="0" u="none" strike="noStrike" kern="0" cap="none" spc="0" normalizeH="0" baseline="0" noProof="0" dirty="0">
                <a:ln>
                  <a:noFill/>
                </a:ln>
                <a:solidFill>
                  <a:srgbClr val="000000"/>
                </a:solidFill>
                <a:effectLst/>
                <a:uLnTx/>
                <a:uFillTx/>
                <a:latin typeface="Arial"/>
                <a:cs typeface="Arial"/>
                <a:sym typeface="Arial"/>
              </a:rPr>
              <a:t> 37 </a:t>
            </a:r>
            <a:r>
              <a:rPr kumimoji="0" lang="en-GB" sz="2000" b="1" i="0" u="none" strike="noStrike" kern="0" cap="none" spc="0" normalizeH="0" baseline="0" noProof="0" dirty="0" err="1">
                <a:ln>
                  <a:noFill/>
                </a:ln>
                <a:solidFill>
                  <a:srgbClr val="000000"/>
                </a:solidFill>
                <a:effectLst/>
                <a:uLnTx/>
                <a:uFillTx/>
                <a:latin typeface="Arial"/>
                <a:cs typeface="Arial"/>
                <a:sym typeface="Arial"/>
              </a:rPr>
              <a:t>articoli</a:t>
            </a:r>
            <a:r>
              <a:rPr kumimoji="0" lang="en-GB" sz="2000" b="1" i="0" u="none" strike="noStrike" kern="0" cap="none" spc="0" normalizeH="0" baseline="0" noProof="0" dirty="0">
                <a:ln>
                  <a:noFill/>
                </a:ln>
                <a:solidFill>
                  <a:srgbClr val="000000"/>
                </a:solidFill>
                <a:effectLst/>
                <a:uLnTx/>
                <a:uFillTx/>
                <a:latin typeface="Arial"/>
                <a:cs typeface="Arial"/>
                <a:sym typeface="Arial"/>
              </a:rPr>
              <a:t> </a:t>
            </a:r>
            <a:r>
              <a:rPr kumimoji="0" lang="en-GB" sz="2000" b="1" i="0" u="none" strike="noStrike" kern="0" cap="none" spc="0" normalizeH="0" baseline="0" noProof="0" dirty="0" err="1">
                <a:ln>
                  <a:noFill/>
                </a:ln>
                <a:solidFill>
                  <a:srgbClr val="000000"/>
                </a:solidFill>
                <a:effectLst/>
                <a:uLnTx/>
                <a:uFillTx/>
                <a:latin typeface="Arial"/>
                <a:cs typeface="Arial"/>
                <a:sym typeface="Arial"/>
              </a:rPr>
              <a:t>scientifici</a:t>
            </a:r>
            <a:r>
              <a:rPr kumimoji="0" lang="en-GB" sz="2000" b="1" i="0" u="none" strike="noStrike" kern="0" cap="none" spc="0" normalizeH="0" baseline="0" noProof="0" dirty="0">
                <a:ln>
                  <a:noFill/>
                </a:ln>
                <a:solidFill>
                  <a:srgbClr val="000000"/>
                </a:solidFill>
                <a:effectLst/>
                <a:uLnTx/>
                <a:uFillTx/>
                <a:latin typeface="Arial"/>
                <a:cs typeface="Arial"/>
                <a:sym typeface="Arial"/>
              </a:rPr>
              <a:t> con 25 partner </a:t>
            </a:r>
            <a:r>
              <a:rPr kumimoji="0" lang="en-GB" sz="2000" b="1" i="0" u="none" strike="noStrike" kern="0" cap="none" spc="0" normalizeH="0" baseline="0" noProof="0" dirty="0" err="1">
                <a:ln>
                  <a:noFill/>
                </a:ln>
                <a:solidFill>
                  <a:srgbClr val="000000"/>
                </a:solidFill>
                <a:effectLst/>
                <a:uLnTx/>
                <a:uFillTx/>
                <a:latin typeface="Arial"/>
                <a:cs typeface="Arial"/>
                <a:sym typeface="Arial"/>
              </a:rPr>
              <a:t>africani</a:t>
            </a:r>
            <a:r>
              <a:rPr kumimoji="0" lang="en-GB" sz="2000" b="1" i="0" u="none" strike="noStrike" kern="0" cap="none" spc="0" normalizeH="0" baseline="0" noProof="0" dirty="0">
                <a:ln>
                  <a:noFill/>
                </a:ln>
                <a:solidFill>
                  <a:srgbClr val="000000"/>
                </a:solidFill>
                <a:effectLst/>
                <a:uLnTx/>
                <a:uFillTx/>
                <a:latin typeface="Arial"/>
                <a:cs typeface="Arial"/>
                <a:sym typeface="Arial"/>
              </a:rPr>
              <a:t>, 20 </a:t>
            </a:r>
            <a:r>
              <a:rPr kumimoji="0" lang="en-GB" sz="2000" b="1" i="0" u="none" strike="noStrike" kern="0" cap="none" spc="0" normalizeH="0" baseline="0" noProof="0" dirty="0" err="1">
                <a:ln>
                  <a:noFill/>
                </a:ln>
                <a:solidFill>
                  <a:srgbClr val="000000"/>
                </a:solidFill>
                <a:effectLst/>
                <a:uLnTx/>
                <a:uFillTx/>
                <a:latin typeface="Arial"/>
                <a:cs typeface="Arial"/>
                <a:sym typeface="Arial"/>
              </a:rPr>
              <a:t>italiani</a:t>
            </a:r>
            <a:r>
              <a:rPr kumimoji="0" lang="en-GB" sz="2000" b="1" i="0" u="none" strike="noStrike" kern="0" cap="none" spc="0" normalizeH="0" baseline="0" noProof="0" dirty="0">
                <a:ln>
                  <a:noFill/>
                </a:ln>
                <a:solidFill>
                  <a:srgbClr val="000000"/>
                </a:solidFill>
                <a:effectLst/>
                <a:uLnTx/>
                <a:uFillTx/>
                <a:latin typeface="Arial"/>
                <a:cs typeface="Arial"/>
                <a:sym typeface="Arial"/>
              </a:rPr>
              <a:t> e 14 </a:t>
            </a:r>
            <a:r>
              <a:rPr kumimoji="0" lang="en-GB" sz="2000" b="1" i="0" u="none" strike="noStrike" kern="0" cap="none" spc="0" normalizeH="0" baseline="0" noProof="0" dirty="0" err="1">
                <a:ln>
                  <a:noFill/>
                </a:ln>
                <a:solidFill>
                  <a:srgbClr val="000000"/>
                </a:solidFill>
                <a:effectLst/>
                <a:uLnTx/>
                <a:uFillTx/>
                <a:latin typeface="Arial"/>
                <a:cs typeface="Arial"/>
                <a:sym typeface="Arial"/>
              </a:rPr>
              <a:t>europei</a:t>
            </a:r>
            <a:r>
              <a:rPr kumimoji="0" lang="en-GB" sz="2000" b="1" i="0" u="none" strike="noStrike" kern="0" cap="none" spc="0" normalizeH="0" baseline="0" noProof="0" dirty="0">
                <a:ln>
                  <a:noFill/>
                </a:ln>
                <a:solidFill>
                  <a:srgbClr val="000000"/>
                </a:solidFill>
                <a:effectLst/>
                <a:uLnTx/>
                <a:uFillTx/>
                <a:latin typeface="Arial"/>
                <a:cs typeface="Arial"/>
                <a:sym typeface="Arial"/>
              </a:rPr>
              <a:t>,  “peer review” </a:t>
            </a:r>
            <a:r>
              <a:rPr kumimoji="0" lang="en-GB" sz="2000" b="1" i="0" u="none" strike="noStrike" kern="0" cap="none" spc="0" normalizeH="0" baseline="0" noProof="0" dirty="0" err="1">
                <a:ln>
                  <a:noFill/>
                </a:ln>
                <a:solidFill>
                  <a:srgbClr val="000000"/>
                </a:solidFill>
                <a:effectLst/>
                <a:uLnTx/>
                <a:uFillTx/>
                <a:latin typeface="Arial"/>
                <a:cs typeface="Arial"/>
                <a:sym typeface="Arial"/>
              </a:rPr>
              <a:t>riviste</a:t>
            </a:r>
            <a:r>
              <a:rPr kumimoji="0" lang="en-GB" sz="2000" b="1" i="0" u="none" strike="noStrike" kern="0" cap="none" spc="0" normalizeH="0" baseline="0" noProof="0" dirty="0">
                <a:ln>
                  <a:noFill/>
                </a:ln>
                <a:solidFill>
                  <a:srgbClr val="000000"/>
                </a:solidFill>
                <a:effectLst/>
                <a:uLnTx/>
                <a:uFillTx/>
                <a:latin typeface="Arial"/>
                <a:cs typeface="Arial"/>
                <a:sym typeface="Arial"/>
              </a:rPr>
              <a:t> </a:t>
            </a:r>
            <a:r>
              <a:rPr kumimoji="0" lang="it-IT" sz="2000" b="0" i="1" u="none" strike="noStrike" kern="0" cap="none" spc="0" normalizeH="0" baseline="0" noProof="0" dirty="0">
                <a:ln>
                  <a:noFill/>
                </a:ln>
                <a:solidFill>
                  <a:srgbClr val="000000"/>
                </a:solidFill>
                <a:effectLst/>
                <a:uLnTx/>
                <a:uFillTx/>
                <a:latin typeface="Arial"/>
                <a:cs typeface="Arial"/>
                <a:sym typeface="Arial"/>
                <a:hlinkClick r:id="rId4"/>
              </a:rPr>
              <a:t>https://doctorswithafrica.org/en/fieldresearch/</a:t>
            </a:r>
            <a:endParaRPr kumimoji="0" lang="it-IT" sz="2000" b="0" i="1" u="none" strike="noStrike" kern="0" cap="none" spc="0" normalizeH="0" baseline="0" noProof="0" dirty="0">
              <a:ln>
                <a:noFill/>
              </a:ln>
              <a:solidFill>
                <a:srgbClr val="000000"/>
              </a:solidFill>
              <a:effectLst/>
              <a:uLnTx/>
              <a:uFillTx/>
              <a:latin typeface="Arial"/>
              <a:cs typeface="Arial"/>
              <a:sym typeface="Arial"/>
            </a:endParaRPr>
          </a:p>
        </p:txBody>
      </p:sp>
      <p:sp>
        <p:nvSpPr>
          <p:cNvPr id="19" name="Ovale 18"/>
          <p:cNvSpPr/>
          <p:nvPr/>
        </p:nvSpPr>
        <p:spPr>
          <a:xfrm>
            <a:off x="8872151" y="5659396"/>
            <a:ext cx="1416907" cy="1021490"/>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t-IT"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00087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8"/>
          <p:cNvSpPr/>
          <p:nvPr/>
        </p:nvSpPr>
        <p:spPr>
          <a:xfrm>
            <a:off x="-1"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sp>
        <p:nvSpPr>
          <p:cNvPr id="64" name="Google Shape;64;p8"/>
          <p:cNvSpPr txBox="1"/>
          <p:nvPr/>
        </p:nvSpPr>
        <p:spPr>
          <a:xfrm>
            <a:off x="233840" y="190923"/>
            <a:ext cx="7440589" cy="615403"/>
          </a:xfrm>
          <a:prstGeom prst="rect">
            <a:avLst/>
          </a:prstGeom>
          <a:noFill/>
          <a:ln>
            <a:noFill/>
          </a:ln>
        </p:spPr>
        <p:txBody>
          <a:bodyPr spcFirstLastPara="1" wrap="square" lIns="45675" tIns="22825" rIns="45675" bIns="22825" anchor="t" anchorCtr="0">
            <a:noAutofit/>
          </a:bodyPr>
          <a:lstStyle/>
          <a:p>
            <a:pPr marL="0" marR="0" lvl="0" indent="0" algn="l" rtl="0">
              <a:spcBef>
                <a:spcPts val="0"/>
              </a:spcBef>
              <a:spcAft>
                <a:spcPts val="0"/>
              </a:spcAft>
              <a:buNone/>
            </a:pPr>
            <a:r>
              <a:rPr lang="it-IT" sz="3699" b="1" dirty="0">
                <a:solidFill>
                  <a:srgbClr val="D05C43"/>
                </a:solidFill>
              </a:rPr>
              <a:t>L’INVESTIMENTO SUI GIOVANI</a:t>
            </a:r>
            <a:endParaRPr sz="3699" b="1" i="0" u="none" strike="noStrike" cap="none" dirty="0">
              <a:solidFill>
                <a:srgbClr val="D05C43"/>
              </a:solidFill>
              <a:latin typeface="Arial"/>
              <a:ea typeface="Arial"/>
              <a:cs typeface="Arial"/>
              <a:sym typeface="Arial"/>
            </a:endParaRPr>
          </a:p>
        </p:txBody>
      </p:sp>
      <p:pic>
        <p:nvPicPr>
          <p:cNvPr id="66" name="Google Shape;66;p8"/>
          <p:cNvPicPr preferRelativeResize="0"/>
          <p:nvPr/>
        </p:nvPicPr>
        <p:blipFill rotWithShape="1">
          <a:blip r:embed="rId3">
            <a:alphaModFix/>
          </a:blip>
          <a:srcRect/>
          <a:stretch/>
        </p:blipFill>
        <p:spPr>
          <a:xfrm>
            <a:off x="10080287" y="6017980"/>
            <a:ext cx="1847008" cy="731488"/>
          </a:xfrm>
          <a:prstGeom prst="rect">
            <a:avLst/>
          </a:prstGeom>
          <a:noFill/>
          <a:ln>
            <a:noFill/>
          </a:ln>
        </p:spPr>
      </p:pic>
      <p:sp>
        <p:nvSpPr>
          <p:cNvPr id="3" name="CasellaDiTesto 2"/>
          <p:cNvSpPr txBox="1"/>
          <p:nvPr/>
        </p:nvSpPr>
        <p:spPr>
          <a:xfrm>
            <a:off x="497941" y="1176950"/>
            <a:ext cx="11244403" cy="4739759"/>
          </a:xfrm>
          <a:prstGeom prst="rect">
            <a:avLst/>
          </a:prstGeom>
          <a:noFill/>
        </p:spPr>
        <p:txBody>
          <a:bodyPr wrap="square" rtlCol="0">
            <a:spAutoFit/>
          </a:bodyPr>
          <a:lstStyle/>
          <a:p>
            <a:pPr marL="285750" indent="-285750">
              <a:buFont typeface="Arial" panose="020B0604020202020204" pitchFamily="34" charset="0"/>
              <a:buChar char="•"/>
            </a:pPr>
            <a:r>
              <a:rPr lang="it-IT" sz="3600" dirty="0"/>
              <a:t>Collegio Universitario da sempre</a:t>
            </a:r>
          </a:p>
          <a:p>
            <a:pPr marL="285750" indent="-285750">
              <a:buFont typeface="Arial" panose="020B0604020202020204" pitchFamily="34" charset="0"/>
              <a:buChar char="•"/>
            </a:pPr>
            <a:r>
              <a:rPr lang="it-IT" sz="3600" dirty="0"/>
              <a:t>Junior Project </a:t>
            </a:r>
            <a:r>
              <a:rPr lang="it-IT" sz="3600" dirty="0" err="1"/>
              <a:t>Officer</a:t>
            </a:r>
            <a:r>
              <a:rPr lang="it-IT" sz="3600" dirty="0"/>
              <a:t> per specializzandi</a:t>
            </a:r>
          </a:p>
          <a:p>
            <a:pPr marL="285750" indent="-285750">
              <a:buFont typeface="Arial" panose="020B0604020202020204" pitchFamily="34" charset="0"/>
              <a:buChar char="•"/>
            </a:pPr>
            <a:r>
              <a:rPr lang="it-IT" sz="3600" dirty="0" err="1"/>
              <a:t>Wolisso</a:t>
            </a:r>
            <a:r>
              <a:rPr lang="it-IT" sz="3600" dirty="0"/>
              <a:t> Project per studenti di Medicina col SISM</a:t>
            </a:r>
          </a:p>
          <a:p>
            <a:pPr marL="285750" indent="-285750">
              <a:buFont typeface="Arial" panose="020B0604020202020204" pitchFamily="34" charset="0"/>
              <a:buChar char="•"/>
            </a:pPr>
            <a:r>
              <a:rPr lang="it-IT" sz="3600" u="sng" dirty="0"/>
              <a:t>Formazione sul campo per ostetriche (borse)</a:t>
            </a:r>
          </a:p>
          <a:p>
            <a:pPr marL="285750" indent="-285750">
              <a:buFont typeface="Arial" panose="020B0604020202020204" pitchFamily="34" charset="0"/>
              <a:buChar char="•"/>
            </a:pPr>
            <a:r>
              <a:rPr lang="it-IT" sz="3600" u="sng" dirty="0"/>
              <a:t>Field work universitari</a:t>
            </a:r>
          </a:p>
          <a:p>
            <a:pPr marL="285750" indent="-285750">
              <a:buFont typeface="Arial" panose="020B0604020202020204" pitchFamily="34" charset="0"/>
              <a:buChar char="•"/>
            </a:pPr>
            <a:r>
              <a:rPr lang="it-IT" sz="3600" u="sng" dirty="0" err="1"/>
              <a:t>Internship</a:t>
            </a:r>
            <a:r>
              <a:rPr lang="it-IT" sz="3600" u="sng" dirty="0"/>
              <a:t> per Master internazionali</a:t>
            </a:r>
          </a:p>
          <a:p>
            <a:pPr marL="285750" indent="-285750">
              <a:buFont typeface="Arial" panose="020B0604020202020204" pitchFamily="34" charset="0"/>
              <a:buChar char="•"/>
            </a:pPr>
            <a:r>
              <a:rPr lang="it-IT" sz="3600" u="sng" dirty="0"/>
              <a:t>Formazione sede </a:t>
            </a:r>
          </a:p>
          <a:p>
            <a:pPr marL="285750" indent="-285750">
              <a:buFont typeface="Arial" panose="020B0604020202020204" pitchFamily="34" charset="0"/>
              <a:buChar char="•"/>
            </a:pPr>
            <a:r>
              <a:rPr lang="it-IT" sz="3600" dirty="0"/>
              <a:t>Servizio Civile: SCN dal 2007 al 2011, </a:t>
            </a:r>
            <a:r>
              <a:rPr lang="it-IT" sz="3600" u="sng" dirty="0"/>
              <a:t>SCU dal 2020</a:t>
            </a:r>
          </a:p>
          <a:p>
            <a:endParaRPr lang="it-IT" dirty="0"/>
          </a:p>
        </p:txBody>
      </p:sp>
    </p:spTree>
    <p:extLst>
      <p:ext uri="{BB962C8B-B14F-4D97-AF65-F5344CB8AC3E}">
        <p14:creationId xmlns:p14="http://schemas.microsoft.com/office/powerpoint/2010/main" val="1289173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472DB8-96ED-6D4A-B1D4-7C601A9DFBD8}"/>
              </a:ext>
            </a:extLst>
          </p:cNvPr>
          <p:cNvSpPr>
            <a:spLocks noGrp="1"/>
          </p:cNvSpPr>
          <p:nvPr>
            <p:ph type="ctrTitle"/>
          </p:nvPr>
        </p:nvSpPr>
        <p:spPr>
          <a:xfrm>
            <a:off x="1524000" y="147003"/>
            <a:ext cx="9144000" cy="2387600"/>
          </a:xfrm>
        </p:spPr>
        <p:txBody>
          <a:bodyPr>
            <a:normAutofit fontScale="90000"/>
          </a:bodyPr>
          <a:lstStyle/>
          <a:p>
            <a:r>
              <a:rPr lang="it-IT" dirty="0">
                <a:solidFill>
                  <a:srgbClr val="D05C43"/>
                </a:solidFill>
              </a:rPr>
              <a:t>Opportunità per gli </a:t>
            </a:r>
            <a:r>
              <a:rPr lang="it-IT" b="1" dirty="0">
                <a:solidFill>
                  <a:srgbClr val="D05C43"/>
                </a:solidFill>
              </a:rPr>
              <a:t>infermieri</a:t>
            </a:r>
            <a:br>
              <a:rPr lang="it-IT" dirty="0">
                <a:solidFill>
                  <a:srgbClr val="D05C43"/>
                </a:solidFill>
              </a:rPr>
            </a:br>
            <a:endParaRPr lang="it-IT" dirty="0">
              <a:solidFill>
                <a:srgbClr val="D05C43"/>
              </a:solidFill>
            </a:endParaRPr>
          </a:p>
        </p:txBody>
      </p:sp>
      <p:sp>
        <p:nvSpPr>
          <p:cNvPr id="3" name="Sottotitolo 2">
            <a:extLst>
              <a:ext uri="{FF2B5EF4-FFF2-40B4-BE49-F238E27FC236}">
                <a16:creationId xmlns:a16="http://schemas.microsoft.com/office/drawing/2014/main" id="{8362375D-36BA-EB4D-81DA-419961E44C69}"/>
              </a:ext>
            </a:extLst>
          </p:cNvPr>
          <p:cNvSpPr>
            <a:spLocks noGrp="1"/>
          </p:cNvSpPr>
          <p:nvPr>
            <p:ph type="subTitle" idx="1"/>
          </p:nvPr>
        </p:nvSpPr>
        <p:spPr>
          <a:xfrm>
            <a:off x="1524000" y="2148840"/>
            <a:ext cx="9723120" cy="3352800"/>
          </a:xfrm>
          <a:solidFill>
            <a:srgbClr val="D05C43"/>
          </a:solidFill>
          <a:ln>
            <a:no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it-IT" sz="3600" dirty="0"/>
              <a:t>Servizio Civile Universale</a:t>
            </a:r>
          </a:p>
          <a:p>
            <a:r>
              <a:rPr lang="it-IT" sz="3600" dirty="0" err="1"/>
              <a:t>Vacancy</a:t>
            </a:r>
            <a:r>
              <a:rPr lang="it-IT" sz="3600" dirty="0"/>
              <a:t>: Lavora con Noi</a:t>
            </a:r>
          </a:p>
          <a:p>
            <a:r>
              <a:rPr lang="it-IT" sz="3600" dirty="0"/>
              <a:t>Tirocini formativi</a:t>
            </a:r>
          </a:p>
          <a:p>
            <a:r>
              <a:rPr lang="it-IT" sz="3600" dirty="0"/>
              <a:t>Formazione continua: i corsi residenziali</a:t>
            </a:r>
          </a:p>
          <a:p>
            <a:r>
              <a:rPr lang="it-IT" sz="3600" dirty="0"/>
              <a:t>Ricerca  </a:t>
            </a:r>
          </a:p>
        </p:txBody>
      </p:sp>
      <p:sp>
        <p:nvSpPr>
          <p:cNvPr id="4" name="Google Shape;63;p8">
            <a:extLst>
              <a:ext uri="{FF2B5EF4-FFF2-40B4-BE49-F238E27FC236}">
                <a16:creationId xmlns:a16="http://schemas.microsoft.com/office/drawing/2014/main" id="{8988F138-8504-484E-B4D8-229B3CCCC767}"/>
              </a:ext>
            </a:extLst>
          </p:cNvPr>
          <p:cNvSpPr/>
          <p:nvPr/>
        </p:nvSpPr>
        <p:spPr>
          <a:xfrm>
            <a:off x="-1"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pic>
        <p:nvPicPr>
          <p:cNvPr id="6" name="Google Shape;66;p8">
            <a:extLst>
              <a:ext uri="{FF2B5EF4-FFF2-40B4-BE49-F238E27FC236}">
                <a16:creationId xmlns:a16="http://schemas.microsoft.com/office/drawing/2014/main" id="{4913532A-4F70-5A45-8842-475C9063A671}"/>
              </a:ext>
            </a:extLst>
          </p:cNvPr>
          <p:cNvPicPr preferRelativeResize="0"/>
          <p:nvPr/>
        </p:nvPicPr>
        <p:blipFill rotWithShape="1">
          <a:blip r:embed="rId2">
            <a:alphaModFix/>
          </a:blip>
          <a:srcRect/>
          <a:stretch/>
        </p:blipFill>
        <p:spPr>
          <a:xfrm>
            <a:off x="10080287" y="6017980"/>
            <a:ext cx="1847008" cy="731488"/>
          </a:xfrm>
          <a:prstGeom prst="rect">
            <a:avLst/>
          </a:prstGeom>
          <a:noFill/>
          <a:ln>
            <a:noFill/>
          </a:ln>
        </p:spPr>
      </p:pic>
    </p:spTree>
    <p:extLst>
      <p:ext uri="{BB962C8B-B14F-4D97-AF65-F5344CB8AC3E}">
        <p14:creationId xmlns:p14="http://schemas.microsoft.com/office/powerpoint/2010/main" val="2575126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8"/>
          <p:cNvSpPr/>
          <p:nvPr/>
        </p:nvSpPr>
        <p:spPr>
          <a:xfrm>
            <a:off x="-1"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sp>
        <p:nvSpPr>
          <p:cNvPr id="64" name="Google Shape;64;p8"/>
          <p:cNvSpPr txBox="1"/>
          <p:nvPr/>
        </p:nvSpPr>
        <p:spPr>
          <a:xfrm>
            <a:off x="233840" y="190923"/>
            <a:ext cx="11055831" cy="615403"/>
          </a:xfrm>
          <a:prstGeom prst="rect">
            <a:avLst/>
          </a:prstGeom>
          <a:noFill/>
          <a:ln>
            <a:noFill/>
          </a:ln>
        </p:spPr>
        <p:txBody>
          <a:bodyPr spcFirstLastPara="1" wrap="square" lIns="45675" tIns="22825" rIns="45675" bIns="22825" anchor="t" anchorCtr="0">
            <a:noAutofit/>
          </a:bodyPr>
          <a:lstStyle/>
          <a:p>
            <a:pPr marL="0" marR="0" lvl="0" indent="0" algn="l" rtl="0">
              <a:spcBef>
                <a:spcPts val="0"/>
              </a:spcBef>
              <a:spcAft>
                <a:spcPts val="0"/>
              </a:spcAft>
              <a:buNone/>
            </a:pPr>
            <a:r>
              <a:rPr lang="it-IT" sz="3699" b="1" dirty="0">
                <a:solidFill>
                  <a:srgbClr val="D05C43"/>
                </a:solidFill>
              </a:rPr>
              <a:t>COS’E’ IL SERVIZIO CIVILE UNIVERSALE </a:t>
            </a:r>
            <a:endParaRPr sz="3699" b="1" i="0" u="none" strike="noStrike" cap="none" dirty="0">
              <a:solidFill>
                <a:srgbClr val="D05C43"/>
              </a:solidFill>
              <a:latin typeface="Arial"/>
              <a:ea typeface="Arial"/>
              <a:cs typeface="Arial"/>
              <a:sym typeface="Arial"/>
            </a:endParaRPr>
          </a:p>
        </p:txBody>
      </p:sp>
      <p:pic>
        <p:nvPicPr>
          <p:cNvPr id="66" name="Google Shape;66;p8"/>
          <p:cNvPicPr preferRelativeResize="0"/>
          <p:nvPr/>
        </p:nvPicPr>
        <p:blipFill rotWithShape="1">
          <a:blip r:embed="rId3">
            <a:alphaModFix/>
          </a:blip>
          <a:srcRect/>
          <a:stretch/>
        </p:blipFill>
        <p:spPr>
          <a:xfrm>
            <a:off x="10080287" y="6017980"/>
            <a:ext cx="1847008" cy="731488"/>
          </a:xfrm>
          <a:prstGeom prst="rect">
            <a:avLst/>
          </a:prstGeom>
          <a:noFill/>
          <a:ln>
            <a:noFill/>
          </a:ln>
        </p:spPr>
      </p:pic>
      <p:sp>
        <p:nvSpPr>
          <p:cNvPr id="3" name="CasellaDiTesto 2"/>
          <p:cNvSpPr txBox="1"/>
          <p:nvPr/>
        </p:nvSpPr>
        <p:spPr>
          <a:xfrm>
            <a:off x="398352" y="1176950"/>
            <a:ext cx="11452634" cy="4524315"/>
          </a:xfrm>
          <a:prstGeom prst="rect">
            <a:avLst/>
          </a:prstGeom>
          <a:noFill/>
        </p:spPr>
        <p:txBody>
          <a:bodyPr wrap="square" rtlCol="0">
            <a:spAutoFit/>
          </a:bodyPr>
          <a:lstStyle/>
          <a:p>
            <a:pPr marL="361950" indent="-361950">
              <a:buFont typeface="Arial" panose="020B0604020202020204" pitchFamily="34" charset="0"/>
              <a:buChar char="•"/>
            </a:pPr>
            <a:r>
              <a:rPr lang="it-IT" sz="3600" dirty="0"/>
              <a:t>Un’opportunità formativa, di crescita personale e di sviluppo di competenze professionali, </a:t>
            </a:r>
          </a:p>
          <a:p>
            <a:pPr marL="361950" indent="-361950">
              <a:buFont typeface="Arial" panose="020B0604020202020204" pitchFamily="34" charset="0"/>
              <a:buChar char="•"/>
            </a:pPr>
            <a:r>
              <a:rPr lang="it-IT" sz="3600" dirty="0"/>
              <a:t>Un’esperienza di servizio e solidarietà internazionale, soprattutto se la si svolge in Africa. </a:t>
            </a:r>
          </a:p>
          <a:p>
            <a:r>
              <a:rPr lang="it-IT" sz="3600" b="1" dirty="0"/>
              <a:t>Destinatari:</a:t>
            </a:r>
            <a:r>
              <a:rPr lang="it-IT" sz="3600" dirty="0"/>
              <a:t> giovani dai 18 ai 28 anni</a:t>
            </a:r>
          </a:p>
          <a:p>
            <a:r>
              <a:rPr lang="it-IT" sz="3600" b="1" dirty="0"/>
              <a:t>Quanto tempo: </a:t>
            </a:r>
            <a:r>
              <a:rPr lang="it-IT" sz="3600" dirty="0"/>
              <a:t>12 mesi, di cui 10 circa sul campo</a:t>
            </a:r>
          </a:p>
          <a:p>
            <a:r>
              <a:rPr lang="it-IT" sz="3600" b="1" dirty="0"/>
              <a:t>Quando esce il bando?</a:t>
            </a:r>
            <a:r>
              <a:rPr lang="it-IT" sz="3600" dirty="0"/>
              <a:t> In genere a dicembre-gennaio</a:t>
            </a:r>
          </a:p>
          <a:p>
            <a:r>
              <a:rPr lang="it-IT" sz="3600" b="1" dirty="0"/>
              <a:t>Prerequisito</a:t>
            </a:r>
            <a:r>
              <a:rPr lang="it-IT" sz="3600" dirty="0"/>
              <a:t>: laurea triennale</a:t>
            </a:r>
          </a:p>
        </p:txBody>
      </p:sp>
      <p:pic>
        <p:nvPicPr>
          <p:cNvPr id="8" name="Picture 22" descr="servc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3072" y="6017980"/>
            <a:ext cx="762041" cy="735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Immagine 3"/>
          <p:cNvPicPr>
            <a:picLocks noChangeAspect="1"/>
          </p:cNvPicPr>
          <p:nvPr/>
        </p:nvPicPr>
        <p:blipFill>
          <a:blip r:embed="rId5"/>
          <a:stretch>
            <a:fillRect/>
          </a:stretch>
        </p:blipFill>
        <p:spPr>
          <a:xfrm>
            <a:off x="8904139" y="5972208"/>
            <a:ext cx="823031" cy="823031"/>
          </a:xfrm>
          <a:prstGeom prst="rect">
            <a:avLst/>
          </a:prstGeom>
        </p:spPr>
      </p:pic>
      <p:sp>
        <p:nvSpPr>
          <p:cNvPr id="5" name="Rettangolo 4"/>
          <p:cNvSpPr/>
          <p:nvPr/>
        </p:nvSpPr>
        <p:spPr>
          <a:xfrm>
            <a:off x="312121" y="6148357"/>
            <a:ext cx="5814412" cy="523220"/>
          </a:xfrm>
          <a:prstGeom prst="rect">
            <a:avLst/>
          </a:prstGeom>
        </p:spPr>
        <p:txBody>
          <a:bodyPr wrap="none">
            <a:spAutoFit/>
          </a:bodyPr>
          <a:lstStyle/>
          <a:p>
            <a:r>
              <a:rPr lang="it-IT" sz="2800" b="1" dirty="0">
                <a:solidFill>
                  <a:srgbClr val="D05C43"/>
                </a:solidFill>
                <a:hlinkClick r:id="rId6"/>
              </a:rPr>
              <a:t>https://www.serviziocivile.gov.it/</a:t>
            </a:r>
            <a:endParaRPr lang="it-IT" sz="2800" b="1" dirty="0">
              <a:solidFill>
                <a:srgbClr val="D05C43"/>
              </a:solidFill>
            </a:endParaRPr>
          </a:p>
        </p:txBody>
      </p:sp>
    </p:spTree>
    <p:extLst>
      <p:ext uri="{BB962C8B-B14F-4D97-AF65-F5344CB8AC3E}">
        <p14:creationId xmlns:p14="http://schemas.microsoft.com/office/powerpoint/2010/main" val="2281997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8"/>
          <p:cNvSpPr/>
          <p:nvPr/>
        </p:nvSpPr>
        <p:spPr>
          <a:xfrm>
            <a:off x="-1"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sp>
        <p:nvSpPr>
          <p:cNvPr id="64" name="Google Shape;64;p8"/>
          <p:cNvSpPr txBox="1"/>
          <p:nvPr/>
        </p:nvSpPr>
        <p:spPr>
          <a:xfrm>
            <a:off x="233840" y="190923"/>
            <a:ext cx="11055831" cy="615403"/>
          </a:xfrm>
          <a:prstGeom prst="rect">
            <a:avLst/>
          </a:prstGeom>
          <a:noFill/>
          <a:ln>
            <a:noFill/>
          </a:ln>
        </p:spPr>
        <p:txBody>
          <a:bodyPr spcFirstLastPara="1" wrap="square" lIns="45675" tIns="22825" rIns="45675" bIns="22825" anchor="t" anchorCtr="0">
            <a:noAutofit/>
          </a:bodyPr>
          <a:lstStyle/>
          <a:p>
            <a:pPr marL="0" marR="0" lvl="0" indent="0" algn="l" rtl="0">
              <a:spcBef>
                <a:spcPts val="0"/>
              </a:spcBef>
              <a:spcAft>
                <a:spcPts val="0"/>
              </a:spcAft>
              <a:buNone/>
            </a:pPr>
            <a:r>
              <a:rPr lang="it-IT" sz="3699" b="1" dirty="0">
                <a:solidFill>
                  <a:srgbClr val="D05C43"/>
                </a:solidFill>
              </a:rPr>
              <a:t>PROGETTI SCU CUAMM IN CORSO</a:t>
            </a:r>
            <a:endParaRPr sz="3699" b="1" i="0" u="none" strike="noStrike" cap="none" dirty="0">
              <a:solidFill>
                <a:srgbClr val="D05C43"/>
              </a:solidFill>
              <a:latin typeface="Arial"/>
              <a:ea typeface="Arial"/>
              <a:cs typeface="Arial"/>
              <a:sym typeface="Arial"/>
            </a:endParaRPr>
          </a:p>
        </p:txBody>
      </p:sp>
      <p:pic>
        <p:nvPicPr>
          <p:cNvPr id="66" name="Google Shape;66;p8"/>
          <p:cNvPicPr preferRelativeResize="0"/>
          <p:nvPr/>
        </p:nvPicPr>
        <p:blipFill rotWithShape="1">
          <a:blip r:embed="rId3">
            <a:alphaModFix/>
          </a:blip>
          <a:srcRect/>
          <a:stretch/>
        </p:blipFill>
        <p:spPr>
          <a:xfrm>
            <a:off x="10080287" y="6017980"/>
            <a:ext cx="1847008" cy="731488"/>
          </a:xfrm>
          <a:prstGeom prst="rect">
            <a:avLst/>
          </a:prstGeom>
          <a:noFill/>
          <a:ln>
            <a:noFill/>
          </a:ln>
        </p:spPr>
      </p:pic>
      <p:sp>
        <p:nvSpPr>
          <p:cNvPr id="3" name="CasellaDiTesto 2"/>
          <p:cNvSpPr txBox="1"/>
          <p:nvPr/>
        </p:nvSpPr>
        <p:spPr>
          <a:xfrm>
            <a:off x="398356" y="1013992"/>
            <a:ext cx="11325885" cy="4401205"/>
          </a:xfrm>
          <a:prstGeom prst="rect">
            <a:avLst/>
          </a:prstGeom>
          <a:noFill/>
        </p:spPr>
        <p:txBody>
          <a:bodyPr wrap="square" rtlCol="0">
            <a:spAutoFit/>
          </a:bodyPr>
          <a:lstStyle/>
          <a:p>
            <a:pPr marL="361950" indent="-361950">
              <a:buFont typeface="Arial" panose="020B0604020202020204" pitchFamily="34" charset="0"/>
              <a:buChar char="•"/>
            </a:pPr>
            <a:r>
              <a:rPr lang="it-IT" sz="2800" b="1" dirty="0"/>
              <a:t>Progetto in Italia:</a:t>
            </a:r>
            <a:r>
              <a:rPr lang="it-IT" sz="2800" dirty="0"/>
              <a:t> mira a sensibilizzare i giovani sulla cooperazione allo sviluppo e sul diritto alla salute</a:t>
            </a:r>
            <a:endParaRPr lang="it-IT" sz="2800" b="1" dirty="0"/>
          </a:p>
          <a:p>
            <a:pPr marL="361950" indent="-361950">
              <a:buFont typeface="Arial" panose="020B0604020202020204" pitchFamily="34" charset="0"/>
              <a:buChar char="•"/>
            </a:pPr>
            <a:r>
              <a:rPr lang="it-IT" sz="2800" b="1" dirty="0"/>
              <a:t>Progetti in Africa: </a:t>
            </a:r>
            <a:r>
              <a:rPr lang="it-IT" sz="2800" dirty="0"/>
              <a:t>focalizzati sul miglioramento della salute di mamme e bambini, rafforzando la qualità dei servizi e promuovendo il coinvolgimento delle comunità locali</a:t>
            </a:r>
          </a:p>
          <a:p>
            <a:pPr marL="361950" indent="-361950">
              <a:buFont typeface="Arial" panose="020B0604020202020204" pitchFamily="34" charset="0"/>
              <a:buChar char="•"/>
            </a:pPr>
            <a:r>
              <a:rPr lang="it-IT" sz="2800" b="1" u="sng" dirty="0"/>
              <a:t>8 volontari sul campo </a:t>
            </a:r>
            <a:r>
              <a:rPr lang="it-IT" sz="2800" u="sng" dirty="0"/>
              <a:t>in Angola, Mozambico, Etiopia, Sierra Leone, Tanzania e Uganda, con profili sanitari (</a:t>
            </a:r>
            <a:r>
              <a:rPr lang="it-IT" sz="2800" b="1" u="sng" dirty="0"/>
              <a:t>infermiere e ostetrica</a:t>
            </a:r>
            <a:r>
              <a:rPr lang="it-IT" sz="2800" dirty="0"/>
              <a:t>) o non sanitari (</a:t>
            </a:r>
            <a:r>
              <a:rPr lang="it-IT" sz="2800" dirty="0" err="1"/>
              <a:t>project</a:t>
            </a:r>
            <a:r>
              <a:rPr lang="it-IT" sz="2800" dirty="0"/>
              <a:t> </a:t>
            </a:r>
            <a:r>
              <a:rPr lang="it-IT" sz="2800" dirty="0" err="1"/>
              <a:t>assistant</a:t>
            </a:r>
            <a:r>
              <a:rPr lang="it-IT" sz="2800" dirty="0"/>
              <a:t> e amministrativo) + 3 volontari presso la sede dell’ONG a Padova, nei settori Relazioni Internazionali, Public </a:t>
            </a:r>
            <a:r>
              <a:rPr lang="it-IT" sz="2800" dirty="0" err="1"/>
              <a:t>Awareness</a:t>
            </a:r>
            <a:r>
              <a:rPr lang="it-IT" sz="2800" dirty="0"/>
              <a:t>, Media Relations.</a:t>
            </a:r>
          </a:p>
        </p:txBody>
      </p:sp>
      <p:pic>
        <p:nvPicPr>
          <p:cNvPr id="8" name="Picture 22" descr="servc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3072" y="6017980"/>
            <a:ext cx="762041" cy="735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Immagine 3"/>
          <p:cNvPicPr>
            <a:picLocks noChangeAspect="1"/>
          </p:cNvPicPr>
          <p:nvPr/>
        </p:nvPicPr>
        <p:blipFill>
          <a:blip r:embed="rId5"/>
          <a:stretch>
            <a:fillRect/>
          </a:stretch>
        </p:blipFill>
        <p:spPr>
          <a:xfrm>
            <a:off x="8904139" y="5972208"/>
            <a:ext cx="823031" cy="823031"/>
          </a:xfrm>
          <a:prstGeom prst="rect">
            <a:avLst/>
          </a:prstGeom>
        </p:spPr>
      </p:pic>
    </p:spTree>
    <p:extLst>
      <p:ext uri="{BB962C8B-B14F-4D97-AF65-F5344CB8AC3E}">
        <p14:creationId xmlns:p14="http://schemas.microsoft.com/office/powerpoint/2010/main" val="3502119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8"/>
          <p:cNvSpPr/>
          <p:nvPr/>
        </p:nvSpPr>
        <p:spPr>
          <a:xfrm>
            <a:off x="-1"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pic>
        <p:nvPicPr>
          <p:cNvPr id="66" name="Google Shape;66;p8"/>
          <p:cNvPicPr preferRelativeResize="0"/>
          <p:nvPr/>
        </p:nvPicPr>
        <p:blipFill rotWithShape="1">
          <a:blip r:embed="rId3">
            <a:alphaModFix/>
          </a:blip>
          <a:srcRect/>
          <a:stretch/>
        </p:blipFill>
        <p:spPr>
          <a:xfrm>
            <a:off x="10080287" y="6017980"/>
            <a:ext cx="1847008" cy="731488"/>
          </a:xfrm>
          <a:prstGeom prst="rect">
            <a:avLst/>
          </a:prstGeom>
          <a:noFill/>
          <a:ln>
            <a:noFill/>
          </a:ln>
        </p:spPr>
      </p:pic>
      <p:sp>
        <p:nvSpPr>
          <p:cNvPr id="3" name="CasellaDiTesto 2"/>
          <p:cNvSpPr txBox="1"/>
          <p:nvPr/>
        </p:nvSpPr>
        <p:spPr>
          <a:xfrm>
            <a:off x="259947" y="2779419"/>
            <a:ext cx="11325885" cy="1384995"/>
          </a:xfrm>
          <a:prstGeom prst="rect">
            <a:avLst/>
          </a:prstGeom>
          <a:noFill/>
        </p:spPr>
        <p:txBody>
          <a:bodyPr wrap="square" rtlCol="0">
            <a:spAutoFit/>
          </a:bodyPr>
          <a:lstStyle/>
          <a:p>
            <a:pPr algn="ctr"/>
            <a:r>
              <a:rPr lang="it-IT" sz="2800" b="1" dirty="0">
                <a:hlinkClick r:id="rId4"/>
              </a:rPr>
              <a:t>VIDEO TESTIMONIANZE SCU</a:t>
            </a:r>
            <a:endParaRPr lang="it-IT" sz="2800" b="1" dirty="0"/>
          </a:p>
          <a:p>
            <a:pPr algn="ctr"/>
            <a:endParaRPr lang="it-IT" sz="2800" b="1" dirty="0"/>
          </a:p>
          <a:p>
            <a:pPr algn="ctr"/>
            <a:r>
              <a:rPr lang="it-IT" sz="2800" b="1" dirty="0"/>
              <a:t>(</a:t>
            </a:r>
            <a:r>
              <a:rPr lang="it-IT" sz="2800" b="1" dirty="0">
                <a:hlinkClick r:id="rId5"/>
              </a:rPr>
              <a:t>https://www.youtube.com/watch?v=551o14u24Xs</a:t>
            </a:r>
            <a:r>
              <a:rPr lang="it-IT" sz="2800" b="1" dirty="0"/>
              <a:t>) </a:t>
            </a:r>
          </a:p>
        </p:txBody>
      </p:sp>
      <p:pic>
        <p:nvPicPr>
          <p:cNvPr id="8" name="Picture 22" descr="servci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3072" y="6017980"/>
            <a:ext cx="762041" cy="735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Immagine 3"/>
          <p:cNvPicPr>
            <a:picLocks noChangeAspect="1"/>
          </p:cNvPicPr>
          <p:nvPr/>
        </p:nvPicPr>
        <p:blipFill>
          <a:blip r:embed="rId7"/>
          <a:stretch>
            <a:fillRect/>
          </a:stretch>
        </p:blipFill>
        <p:spPr>
          <a:xfrm>
            <a:off x="8904139" y="5972208"/>
            <a:ext cx="823031" cy="823031"/>
          </a:xfrm>
          <a:prstGeom prst="rect">
            <a:avLst/>
          </a:prstGeom>
        </p:spPr>
      </p:pic>
    </p:spTree>
    <p:extLst>
      <p:ext uri="{BB962C8B-B14F-4D97-AF65-F5344CB8AC3E}">
        <p14:creationId xmlns:p14="http://schemas.microsoft.com/office/powerpoint/2010/main" val="1684309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Google Shape;27;p5"/>
          <p:cNvSpPr/>
          <p:nvPr/>
        </p:nvSpPr>
        <p:spPr>
          <a:xfrm>
            <a:off x="0"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sp>
        <p:nvSpPr>
          <p:cNvPr id="28" name="Google Shape;28;p5"/>
          <p:cNvSpPr txBox="1">
            <a:spLocks noGrp="1"/>
          </p:cNvSpPr>
          <p:nvPr>
            <p:ph type="ftr" idx="11"/>
          </p:nvPr>
        </p:nvSpPr>
        <p:spPr>
          <a:xfrm>
            <a:off x="149087" y="6048530"/>
            <a:ext cx="10893287" cy="491418"/>
          </a:xfrm>
          <a:prstGeom prst="rect">
            <a:avLst/>
          </a:prstGeom>
          <a:noFill/>
          <a:ln>
            <a:noFill/>
          </a:ln>
        </p:spPr>
        <p:txBody>
          <a:bodyPr spcFirstLastPara="1" wrap="square" lIns="0" tIns="27300" rIns="0" bIns="0" anchor="t" anchorCtr="0">
            <a:noAutofit/>
          </a:bodyPr>
          <a:lstStyle/>
          <a:p>
            <a:pPr marL="6349" marR="2539">
              <a:lnSpc>
                <a:spcPct val="94000"/>
              </a:lnSpc>
            </a:pPr>
            <a:r>
              <a:rPr lang="it-IT" sz="2000" b="1" dirty="0">
                <a:solidFill>
                  <a:srgbClr val="D05C43"/>
                </a:solidFill>
              </a:rPr>
              <a:t>VIDEO ISTITUZIONALE: </a:t>
            </a:r>
            <a:r>
              <a:rPr lang="it-IT" sz="2000" b="1" dirty="0">
                <a:solidFill>
                  <a:srgbClr val="D05C43"/>
                </a:solidFill>
                <a:hlinkClick r:id="rId3"/>
              </a:rPr>
              <a:t>https://www.youtube.com/watch?v=c5VQN0e3Tfg</a:t>
            </a:r>
            <a:r>
              <a:rPr lang="it-IT" sz="2000" b="1" dirty="0">
                <a:solidFill>
                  <a:srgbClr val="D05C43"/>
                </a:solidFill>
              </a:rPr>
              <a:t> </a:t>
            </a:r>
          </a:p>
          <a:p>
            <a:pPr marL="6349" marR="2539" lvl="0">
              <a:lnSpc>
                <a:spcPct val="94000"/>
              </a:lnSpc>
            </a:pPr>
            <a:endParaRPr sz="2400" b="1" i="0" u="none" strike="noStrike" cap="none" dirty="0">
              <a:solidFill>
                <a:srgbClr val="D05C43"/>
              </a:solidFill>
              <a:sym typeface="Arial"/>
            </a:endParaRPr>
          </a:p>
        </p:txBody>
      </p:sp>
      <p:sp>
        <p:nvSpPr>
          <p:cNvPr id="29" name="Google Shape;29;p5"/>
          <p:cNvSpPr txBox="1"/>
          <p:nvPr/>
        </p:nvSpPr>
        <p:spPr>
          <a:xfrm>
            <a:off x="277146" y="190923"/>
            <a:ext cx="3216097" cy="615403"/>
          </a:xfrm>
          <a:prstGeom prst="rect">
            <a:avLst/>
          </a:prstGeom>
          <a:noFill/>
          <a:ln>
            <a:noFill/>
          </a:ln>
        </p:spPr>
        <p:txBody>
          <a:bodyPr spcFirstLastPara="1" wrap="square" lIns="45675" tIns="22825" rIns="45675" bIns="22825" anchor="t" anchorCtr="0">
            <a:noAutofit/>
          </a:bodyPr>
          <a:lstStyle/>
          <a:p>
            <a:pPr marL="0" marR="0" lvl="0" indent="0" algn="l" rtl="0">
              <a:spcBef>
                <a:spcPts val="0"/>
              </a:spcBef>
              <a:spcAft>
                <a:spcPts val="0"/>
              </a:spcAft>
              <a:buNone/>
            </a:pPr>
            <a:r>
              <a:rPr lang="it-IT" sz="3699" b="1" i="0" u="none" strike="noStrike" cap="none" dirty="0">
                <a:solidFill>
                  <a:srgbClr val="D05C43"/>
                </a:solidFill>
                <a:latin typeface="Arial"/>
                <a:ea typeface="Arial"/>
                <a:cs typeface="Arial"/>
                <a:sym typeface="Arial"/>
              </a:rPr>
              <a:t>CHI SIAMO</a:t>
            </a:r>
            <a:endParaRPr sz="3699" b="0" i="0" u="none" strike="noStrike" cap="none" dirty="0">
              <a:solidFill>
                <a:srgbClr val="D05C43"/>
              </a:solidFill>
              <a:latin typeface="Calibri"/>
              <a:ea typeface="Calibri"/>
              <a:cs typeface="Calibri"/>
              <a:sym typeface="Calibri"/>
            </a:endParaRPr>
          </a:p>
        </p:txBody>
      </p:sp>
      <p:pic>
        <p:nvPicPr>
          <p:cNvPr id="30" name="Google Shape;30;p5"/>
          <p:cNvPicPr preferRelativeResize="0"/>
          <p:nvPr/>
        </p:nvPicPr>
        <p:blipFill rotWithShape="1">
          <a:blip r:embed="rId4">
            <a:alphaModFix/>
          </a:blip>
          <a:srcRect/>
          <a:stretch/>
        </p:blipFill>
        <p:spPr>
          <a:xfrm>
            <a:off x="7686737" y="324250"/>
            <a:ext cx="4250532" cy="2631929"/>
          </a:xfrm>
          <a:prstGeom prst="rect">
            <a:avLst/>
          </a:prstGeom>
          <a:noFill/>
          <a:ln>
            <a:noFill/>
          </a:ln>
        </p:spPr>
      </p:pic>
      <p:pic>
        <p:nvPicPr>
          <p:cNvPr id="31" name="Google Shape;31;p5"/>
          <p:cNvPicPr preferRelativeResize="0"/>
          <p:nvPr/>
        </p:nvPicPr>
        <p:blipFill rotWithShape="1">
          <a:blip r:embed="rId5">
            <a:alphaModFix/>
          </a:blip>
          <a:srcRect/>
          <a:stretch/>
        </p:blipFill>
        <p:spPr>
          <a:xfrm>
            <a:off x="7703668" y="3060178"/>
            <a:ext cx="2483078" cy="2674084"/>
          </a:xfrm>
          <a:prstGeom prst="rect">
            <a:avLst/>
          </a:prstGeom>
          <a:noFill/>
          <a:ln>
            <a:noFill/>
          </a:ln>
        </p:spPr>
      </p:pic>
      <p:pic>
        <p:nvPicPr>
          <p:cNvPr id="32" name="Google Shape;32;p5"/>
          <p:cNvPicPr preferRelativeResize="0"/>
          <p:nvPr/>
        </p:nvPicPr>
        <p:blipFill rotWithShape="1">
          <a:blip r:embed="rId6">
            <a:alphaModFix/>
          </a:blip>
          <a:srcRect/>
          <a:stretch/>
        </p:blipFill>
        <p:spPr>
          <a:xfrm>
            <a:off x="10226407" y="3055183"/>
            <a:ext cx="1744725" cy="2702894"/>
          </a:xfrm>
          <a:prstGeom prst="rect">
            <a:avLst/>
          </a:prstGeom>
          <a:noFill/>
          <a:ln>
            <a:noFill/>
          </a:ln>
        </p:spPr>
      </p:pic>
      <p:pic>
        <p:nvPicPr>
          <p:cNvPr id="33" name="Google Shape;33;p5"/>
          <p:cNvPicPr preferRelativeResize="0"/>
          <p:nvPr/>
        </p:nvPicPr>
        <p:blipFill rotWithShape="1">
          <a:blip r:embed="rId7">
            <a:alphaModFix/>
          </a:blip>
          <a:srcRect/>
          <a:stretch/>
        </p:blipFill>
        <p:spPr>
          <a:xfrm>
            <a:off x="353308" y="1131822"/>
            <a:ext cx="4226691" cy="4414326"/>
          </a:xfrm>
          <a:prstGeom prst="rect">
            <a:avLst/>
          </a:prstGeom>
          <a:noFill/>
          <a:ln>
            <a:noFill/>
          </a:ln>
        </p:spPr>
      </p:pic>
      <p:pic>
        <p:nvPicPr>
          <p:cNvPr id="34" name="Google Shape;34;p5"/>
          <p:cNvPicPr preferRelativeResize="0"/>
          <p:nvPr/>
        </p:nvPicPr>
        <p:blipFill rotWithShape="1">
          <a:blip r:embed="rId8">
            <a:alphaModFix/>
          </a:blip>
          <a:srcRect/>
          <a:stretch/>
        </p:blipFill>
        <p:spPr>
          <a:xfrm>
            <a:off x="10226402" y="6011869"/>
            <a:ext cx="1847218" cy="732314"/>
          </a:xfrm>
          <a:prstGeom prst="rect">
            <a:avLst/>
          </a:prstGeom>
          <a:noFill/>
          <a:ln>
            <a:noFill/>
          </a:ln>
        </p:spPr>
      </p:pic>
      <p:sp>
        <p:nvSpPr>
          <p:cNvPr id="2" name="CasellaDiTesto 1"/>
          <p:cNvSpPr txBox="1"/>
          <p:nvPr/>
        </p:nvSpPr>
        <p:spPr>
          <a:xfrm>
            <a:off x="4659087" y="1036324"/>
            <a:ext cx="2743201" cy="2677656"/>
          </a:xfrm>
          <a:prstGeom prst="rect">
            <a:avLst/>
          </a:prstGeom>
          <a:noFill/>
        </p:spPr>
        <p:txBody>
          <a:bodyPr wrap="square" rtlCol="0">
            <a:spAutoFit/>
          </a:bodyPr>
          <a:lstStyle/>
          <a:p>
            <a:r>
              <a:rPr lang="it-IT" sz="2800" b="1" dirty="0">
                <a:solidFill>
                  <a:schemeClr val="tx1"/>
                </a:solidFill>
              </a:rPr>
              <a:t>In 70 anni</a:t>
            </a:r>
          </a:p>
          <a:p>
            <a:pPr marL="457200" indent="-457200">
              <a:buFont typeface="Arial" panose="020B0604020202020204" pitchFamily="34" charset="0"/>
              <a:buChar char="•"/>
            </a:pPr>
            <a:r>
              <a:rPr lang="it-IT" sz="2800" dirty="0">
                <a:solidFill>
                  <a:schemeClr val="tx1"/>
                </a:solidFill>
              </a:rPr>
              <a:t>2500 persone partite</a:t>
            </a:r>
          </a:p>
          <a:p>
            <a:pPr marL="457200" indent="-457200">
              <a:buFont typeface="Arial" panose="020B0604020202020204" pitchFamily="34" charset="0"/>
              <a:buChar char="•"/>
            </a:pPr>
            <a:r>
              <a:rPr lang="it-IT" sz="2800" dirty="0">
                <a:solidFill>
                  <a:schemeClr val="tx1"/>
                </a:solidFill>
              </a:rPr>
              <a:t>43 paesi di intervento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8"/>
          <p:cNvSpPr/>
          <p:nvPr/>
        </p:nvSpPr>
        <p:spPr>
          <a:xfrm>
            <a:off x="-1"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sp>
        <p:nvSpPr>
          <p:cNvPr id="64" name="Google Shape;64;p8"/>
          <p:cNvSpPr txBox="1"/>
          <p:nvPr/>
        </p:nvSpPr>
        <p:spPr>
          <a:xfrm>
            <a:off x="233840" y="190923"/>
            <a:ext cx="11055831" cy="615403"/>
          </a:xfrm>
          <a:prstGeom prst="rect">
            <a:avLst/>
          </a:prstGeom>
          <a:noFill/>
          <a:ln>
            <a:noFill/>
          </a:ln>
        </p:spPr>
        <p:txBody>
          <a:bodyPr spcFirstLastPara="1" wrap="square" lIns="45675" tIns="22825" rIns="45675" bIns="22825" anchor="t" anchorCtr="0">
            <a:noAutofit/>
          </a:bodyPr>
          <a:lstStyle/>
          <a:p>
            <a:pPr marL="0" marR="0" lvl="0" indent="0" algn="l" rtl="0">
              <a:spcBef>
                <a:spcPts val="0"/>
              </a:spcBef>
              <a:spcAft>
                <a:spcPts val="0"/>
              </a:spcAft>
              <a:buNone/>
            </a:pPr>
            <a:r>
              <a:rPr lang="it-IT" sz="3699" b="1" dirty="0">
                <a:solidFill>
                  <a:srgbClr val="D05C43"/>
                </a:solidFill>
              </a:rPr>
              <a:t>CORSI RESIDENZIALI...per affrontare con conoscenze le sfide della Salute Globale </a:t>
            </a:r>
            <a:endParaRPr sz="3699" b="1" i="0" u="none" strike="noStrike" cap="none" dirty="0">
              <a:solidFill>
                <a:srgbClr val="D05C43"/>
              </a:solidFill>
              <a:latin typeface="Arial"/>
              <a:ea typeface="Arial"/>
              <a:cs typeface="Arial"/>
              <a:sym typeface="Arial"/>
            </a:endParaRPr>
          </a:p>
        </p:txBody>
      </p:sp>
      <p:pic>
        <p:nvPicPr>
          <p:cNvPr id="66" name="Google Shape;66;p8"/>
          <p:cNvPicPr preferRelativeResize="0"/>
          <p:nvPr/>
        </p:nvPicPr>
        <p:blipFill rotWithShape="1">
          <a:blip r:embed="rId3">
            <a:alphaModFix/>
          </a:blip>
          <a:srcRect/>
          <a:stretch/>
        </p:blipFill>
        <p:spPr>
          <a:xfrm>
            <a:off x="10080287" y="6017980"/>
            <a:ext cx="1847008" cy="731488"/>
          </a:xfrm>
          <a:prstGeom prst="rect">
            <a:avLst/>
          </a:prstGeom>
          <a:noFill/>
          <a:ln>
            <a:noFill/>
          </a:ln>
        </p:spPr>
      </p:pic>
      <p:sp>
        <p:nvSpPr>
          <p:cNvPr id="3" name="CasellaDiTesto 2"/>
          <p:cNvSpPr txBox="1"/>
          <p:nvPr/>
        </p:nvSpPr>
        <p:spPr>
          <a:xfrm>
            <a:off x="233840" y="1569720"/>
            <a:ext cx="11577160" cy="5447645"/>
          </a:xfrm>
          <a:prstGeom prst="rect">
            <a:avLst/>
          </a:prstGeom>
          <a:noFill/>
        </p:spPr>
        <p:txBody>
          <a:bodyPr wrap="square" rtlCol="0">
            <a:spAutoFit/>
          </a:bodyPr>
          <a:lstStyle/>
          <a:p>
            <a:r>
              <a:rPr lang="it-IT" sz="2800" b="1" dirty="0">
                <a:solidFill>
                  <a:srgbClr val="D05C43"/>
                </a:solidFill>
              </a:rPr>
              <a:t>Corso “Cooperare per la salute in Africa”:</a:t>
            </a:r>
            <a:r>
              <a:rPr lang="it-IT" sz="2000" dirty="0"/>
              <a:t>  </a:t>
            </a:r>
            <a:r>
              <a:rPr lang="it-IT" sz="2400" dirty="0"/>
              <a:t>un corso rivolto ai professionisti della salute e della cooperazione che desiderano aumentare le proprie conoscenze e competenze nell’ambito della cooperazione sanitaria internazionale. </a:t>
            </a:r>
          </a:p>
          <a:p>
            <a:endParaRPr lang="it-IT" sz="2400" dirty="0"/>
          </a:p>
          <a:p>
            <a:r>
              <a:rPr lang="it-IT" sz="2800" b="1" dirty="0">
                <a:solidFill>
                  <a:srgbClr val="D05C43"/>
                </a:solidFill>
              </a:rPr>
              <a:t>Corso Implementation Research</a:t>
            </a:r>
            <a:r>
              <a:rPr lang="it-IT" sz="2400" b="1" dirty="0"/>
              <a:t>:</a:t>
            </a:r>
            <a:r>
              <a:rPr lang="it-IT" sz="2400" dirty="0"/>
              <a:t> un </a:t>
            </a:r>
            <a:r>
              <a:rPr lang="it-IT" sz="2400" b="1" dirty="0"/>
              <a:t>corso di formazione sui temi della ricerca operativa nei paesi del Sud del mondo</a:t>
            </a:r>
            <a:r>
              <a:rPr lang="it-IT" sz="2400" dirty="0"/>
              <a:t>: la formazione teorica sarà affiancata da alcune esercitazioni pratiche e da una parte esperienziale. Il corso di rivolge a </a:t>
            </a:r>
            <a:r>
              <a:rPr lang="it-IT" sz="2400" b="1" dirty="0"/>
              <a:t>giovani laureati, specializzandi, dottorandi con formazione sanitaria</a:t>
            </a:r>
            <a:r>
              <a:rPr lang="it-IT" sz="2400" dirty="0"/>
              <a:t> o affine e/o figure professionali interessate ad approfondire gli aspetti della ricerca operativa sul campo.</a:t>
            </a:r>
          </a:p>
          <a:p>
            <a:br>
              <a:rPr lang="it-IT" sz="3600" dirty="0"/>
            </a:br>
            <a:r>
              <a:rPr lang="it-IT" sz="2400" b="1" dirty="0">
                <a:hlinkClick r:id="rId4"/>
              </a:rPr>
              <a:t>https://www.mediciconlafrica.org/formazione/operatori-sanitari</a:t>
            </a:r>
            <a:endParaRPr lang="it-IT" sz="2400" b="1" dirty="0"/>
          </a:p>
          <a:p>
            <a:endParaRPr lang="it-IT" sz="3600" dirty="0"/>
          </a:p>
        </p:txBody>
      </p:sp>
    </p:spTree>
    <p:extLst>
      <p:ext uri="{BB962C8B-B14F-4D97-AF65-F5344CB8AC3E}">
        <p14:creationId xmlns:p14="http://schemas.microsoft.com/office/powerpoint/2010/main" val="778888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p:nvPr/>
        </p:nvPicPr>
        <p:blipFill>
          <a:blip r:embed="rId2">
            <a:extLst>
              <a:ext uri="{28A0092B-C50C-407E-A947-70E740481C1C}">
                <a14:useLocalDpi xmlns:a14="http://schemas.microsoft.com/office/drawing/2010/main" val="0"/>
              </a:ext>
            </a:extLst>
          </a:blip>
          <a:stretch>
            <a:fillRect/>
          </a:stretch>
        </p:blipFill>
        <p:spPr>
          <a:xfrm>
            <a:off x="838200" y="365124"/>
            <a:ext cx="10515600" cy="5452015"/>
          </a:xfrm>
          <a:prstGeom prst="rect">
            <a:avLst/>
          </a:prstGeom>
        </p:spPr>
      </p:pic>
      <p:sp>
        <p:nvSpPr>
          <p:cNvPr id="5" name="Rettangolo 4"/>
          <p:cNvSpPr/>
          <p:nvPr/>
        </p:nvSpPr>
        <p:spPr>
          <a:xfrm>
            <a:off x="7315200" y="5447489"/>
            <a:ext cx="4630366" cy="1264596"/>
          </a:xfrm>
          <a:prstGeom prst="rect">
            <a:avLst/>
          </a:prstGeom>
          <a:solidFill>
            <a:srgbClr val="D05C43"/>
          </a:solidFill>
          <a:ln>
            <a:solidFill>
              <a:srgbClr val="D2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LINK UTILI:</a:t>
            </a:r>
          </a:p>
          <a:p>
            <a:pPr algn="ctr"/>
            <a:r>
              <a:rPr lang="it-IT" dirty="0"/>
              <a:t>www.mediciconlafrica.org</a:t>
            </a:r>
          </a:p>
          <a:p>
            <a:pPr algn="ctr"/>
            <a:r>
              <a:rPr lang="it-IT" dirty="0"/>
              <a:t>www.info-cooperazione.it</a:t>
            </a:r>
          </a:p>
          <a:p>
            <a:pPr algn="ctr"/>
            <a:r>
              <a:rPr lang="it-IT" dirty="0"/>
              <a:t>m.aldeghi1@campus.unimib.it</a:t>
            </a:r>
          </a:p>
        </p:txBody>
      </p:sp>
    </p:spTree>
    <p:extLst>
      <p:ext uri="{BB962C8B-B14F-4D97-AF65-F5344CB8AC3E}">
        <p14:creationId xmlns:p14="http://schemas.microsoft.com/office/powerpoint/2010/main" val="743388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05C43"/>
        </a:solidFill>
        <a:effectLst/>
      </p:bgPr>
    </p:bg>
    <p:spTree>
      <p:nvGrpSpPr>
        <p:cNvPr id="1" name="Shape 296"/>
        <p:cNvGrpSpPr/>
        <p:nvPr/>
      </p:nvGrpSpPr>
      <p:grpSpPr>
        <a:xfrm>
          <a:off x="0" y="0"/>
          <a:ext cx="0" cy="0"/>
          <a:chOff x="0" y="0"/>
          <a:chExt cx="0" cy="0"/>
        </a:xfrm>
      </p:grpSpPr>
      <p:sp>
        <p:nvSpPr>
          <p:cNvPr id="297" name="Google Shape;297;p17"/>
          <p:cNvSpPr txBox="1"/>
          <p:nvPr/>
        </p:nvSpPr>
        <p:spPr>
          <a:xfrm>
            <a:off x="382167" y="2839083"/>
            <a:ext cx="5783502" cy="3483707"/>
          </a:xfrm>
          <a:prstGeom prst="rect">
            <a:avLst/>
          </a:prstGeom>
          <a:noFill/>
          <a:ln>
            <a:noFill/>
          </a:ln>
        </p:spPr>
        <p:txBody>
          <a:bodyPr spcFirstLastPara="1" wrap="square" lIns="0" tIns="6025" rIns="0" bIns="0" anchor="t" anchorCtr="0">
            <a:spAutoFit/>
          </a:bodyPr>
          <a:lstStyle/>
          <a:p>
            <a:pPr marL="6347"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5899" b="0" i="0" u="none" strike="noStrike" kern="0" cap="none" spc="0" normalizeH="0" baseline="0" noProof="0" dirty="0">
                <a:ln>
                  <a:noFill/>
                </a:ln>
                <a:solidFill>
                  <a:srgbClr val="FFFFFF"/>
                </a:solidFill>
                <a:effectLst/>
                <a:uLnTx/>
                <a:uFillTx/>
                <a:latin typeface="Arial"/>
                <a:ea typeface="Arial"/>
                <a:cs typeface="Arial"/>
                <a:sym typeface="Arial"/>
              </a:rPr>
              <a:t>Il nostro impegno in Italia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6347" marR="0" lvl="0" indent="0" algn="l" defTabSz="914400" rtl="0" eaLnBrk="1" fontAlgn="auto" latinLnBrk="0" hangingPunct="1">
              <a:lnSpc>
                <a:spcPct val="100000"/>
              </a:lnSpc>
              <a:spcBef>
                <a:spcPts val="47"/>
              </a:spcBef>
              <a:spcAft>
                <a:spcPts val="0"/>
              </a:spcAft>
              <a:buClr>
                <a:srgbClr val="000000"/>
              </a:buClr>
              <a:buSzTx/>
              <a:buFont typeface="Arial"/>
              <a:buNone/>
              <a:tabLst/>
              <a:defRPr/>
            </a:pPr>
            <a:endParaRPr kumimoji="0" sz="3600" b="0" i="0" u="none" strike="noStrike" kern="0" cap="none" spc="0" normalizeH="0" baseline="0" noProof="0" dirty="0">
              <a:ln>
                <a:noFill/>
              </a:ln>
              <a:solidFill>
                <a:srgbClr val="FFFFFF"/>
              </a:solidFill>
              <a:effectLst/>
              <a:uLnTx/>
              <a:uFillTx/>
              <a:latin typeface="Arial"/>
              <a:ea typeface="Arial"/>
              <a:cs typeface="Arial"/>
              <a:sym typeface="Arial"/>
            </a:endParaRPr>
          </a:p>
          <a:p>
            <a:pPr marL="6347" marR="0" lvl="0" indent="0" algn="l" defTabSz="914400" rtl="0" eaLnBrk="1" fontAlgn="auto" latinLnBrk="0" hangingPunct="1">
              <a:lnSpc>
                <a:spcPct val="100000"/>
              </a:lnSpc>
              <a:spcBef>
                <a:spcPts val="47"/>
              </a:spcBef>
              <a:spcAft>
                <a:spcPts val="0"/>
              </a:spcAft>
              <a:buClr>
                <a:srgbClr val="000000"/>
              </a:buClr>
              <a:buSzTx/>
              <a:buFont typeface="Arial"/>
              <a:buNone/>
              <a:tabLst/>
              <a:defRPr/>
            </a:pPr>
            <a:r>
              <a:rPr kumimoji="0" lang="it-IT" sz="3600" b="0" i="0" u="none" strike="noStrike" kern="0" cap="none" spc="0" normalizeH="0" baseline="0" noProof="0" dirty="0">
                <a:ln>
                  <a:noFill/>
                </a:ln>
                <a:solidFill>
                  <a:srgbClr val="FFFFFF"/>
                </a:solidFill>
                <a:effectLst/>
                <a:uLnTx/>
                <a:uFillTx/>
                <a:latin typeface="Arial"/>
                <a:ea typeface="Arial"/>
                <a:cs typeface="Arial"/>
                <a:sym typeface="Arial"/>
              </a:rPr>
              <a:t>Settore Raccolta Fondi e Relazioni con il Territorio </a:t>
            </a:r>
            <a:endParaRPr kumimoji="0" sz="3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98" name="Google Shape;298;p17"/>
          <p:cNvSpPr/>
          <p:nvPr/>
        </p:nvSpPr>
        <p:spPr>
          <a:xfrm>
            <a:off x="321068" y="2702882"/>
            <a:ext cx="4999078" cy="22857"/>
          </a:xfrm>
          <a:custGeom>
            <a:avLst/>
            <a:gdLst/>
            <a:ahLst/>
            <a:cxnLst/>
            <a:rect l="l" t="t" r="r" b="b"/>
            <a:pathLst>
              <a:path w="8251190" h="120000" extrusionOk="0">
                <a:moveTo>
                  <a:pt x="0" y="0"/>
                </a:moveTo>
                <a:lnTo>
                  <a:pt x="8251057" y="0"/>
                </a:lnTo>
              </a:path>
            </a:pathLst>
          </a:custGeom>
          <a:noFill/>
          <a:ln w="209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99" name="Google Shape;299;p17"/>
          <p:cNvPicPr preferRelativeResize="0"/>
          <p:nvPr/>
        </p:nvPicPr>
        <p:blipFill rotWithShape="1">
          <a:blip r:embed="rId3">
            <a:alphaModFix/>
          </a:blip>
          <a:srcRect/>
          <a:stretch/>
        </p:blipFill>
        <p:spPr>
          <a:xfrm>
            <a:off x="8192371" y="261162"/>
            <a:ext cx="3704508" cy="1466260"/>
          </a:xfrm>
          <a:prstGeom prst="rect">
            <a:avLst/>
          </a:prstGeom>
          <a:noFill/>
          <a:ln>
            <a:noFill/>
          </a:ln>
        </p:spPr>
      </p:pic>
      <p:pic>
        <p:nvPicPr>
          <p:cNvPr id="300" name="Google Shape;300;p17"/>
          <p:cNvPicPr preferRelativeResize="0"/>
          <p:nvPr/>
        </p:nvPicPr>
        <p:blipFill rotWithShape="1">
          <a:blip r:embed="rId4">
            <a:alphaModFix/>
          </a:blip>
          <a:srcRect/>
          <a:stretch/>
        </p:blipFill>
        <p:spPr>
          <a:xfrm>
            <a:off x="6442965" y="2702882"/>
            <a:ext cx="5319544" cy="3559230"/>
          </a:xfrm>
          <a:prstGeom prst="rect">
            <a:avLst/>
          </a:prstGeom>
          <a:noFill/>
          <a:ln>
            <a:noFill/>
          </a:ln>
        </p:spPr>
      </p:pic>
    </p:spTree>
    <p:extLst>
      <p:ext uri="{BB962C8B-B14F-4D97-AF65-F5344CB8AC3E}">
        <p14:creationId xmlns:p14="http://schemas.microsoft.com/office/powerpoint/2010/main" val="1610709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cxnSp>
        <p:nvCxnSpPr>
          <p:cNvPr id="305" name="Google Shape;305;p18"/>
          <p:cNvCxnSpPr/>
          <p:nvPr/>
        </p:nvCxnSpPr>
        <p:spPr>
          <a:xfrm>
            <a:off x="0" y="6201690"/>
            <a:ext cx="12192000" cy="0"/>
          </a:xfrm>
          <a:prstGeom prst="straightConnector1">
            <a:avLst/>
          </a:prstGeom>
          <a:noFill/>
          <a:ln w="9525" cap="flat" cmpd="sng">
            <a:solidFill>
              <a:srgbClr val="C00000"/>
            </a:solidFill>
            <a:prstDash val="solid"/>
            <a:miter lim="800000"/>
            <a:headEnd type="none" w="sm" len="sm"/>
            <a:tailEnd type="none" w="sm" len="sm"/>
          </a:ln>
        </p:spPr>
      </p:cxnSp>
      <p:pic>
        <p:nvPicPr>
          <p:cNvPr id="306" name="Google Shape;306;p18"/>
          <p:cNvPicPr preferRelativeResize="0"/>
          <p:nvPr/>
        </p:nvPicPr>
        <p:blipFill rotWithShape="1">
          <a:blip r:embed="rId3">
            <a:alphaModFix/>
          </a:blip>
          <a:srcRect/>
          <a:stretch/>
        </p:blipFill>
        <p:spPr>
          <a:xfrm>
            <a:off x="11346192" y="6435312"/>
            <a:ext cx="845808" cy="344311"/>
          </a:xfrm>
          <a:prstGeom prst="rect">
            <a:avLst/>
          </a:prstGeom>
          <a:noFill/>
          <a:ln>
            <a:noFill/>
          </a:ln>
        </p:spPr>
      </p:pic>
      <p:pic>
        <p:nvPicPr>
          <p:cNvPr id="307" name="Google Shape;307;p18"/>
          <p:cNvPicPr preferRelativeResize="0"/>
          <p:nvPr/>
        </p:nvPicPr>
        <p:blipFill rotWithShape="1">
          <a:blip r:embed="rId4">
            <a:alphaModFix/>
          </a:blip>
          <a:srcRect/>
          <a:stretch/>
        </p:blipFill>
        <p:spPr>
          <a:xfrm>
            <a:off x="4851172" y="-17417"/>
            <a:ext cx="7339792" cy="6201690"/>
          </a:xfrm>
          <a:prstGeom prst="rect">
            <a:avLst/>
          </a:prstGeom>
          <a:noFill/>
          <a:ln>
            <a:noFill/>
          </a:ln>
        </p:spPr>
      </p:pic>
      <p:pic>
        <p:nvPicPr>
          <p:cNvPr id="308" name="Google Shape;308;p18"/>
          <p:cNvPicPr preferRelativeResize="0"/>
          <p:nvPr/>
        </p:nvPicPr>
        <p:blipFill rotWithShape="1">
          <a:blip r:embed="rId5">
            <a:alphaModFix/>
          </a:blip>
          <a:srcRect/>
          <a:stretch/>
        </p:blipFill>
        <p:spPr>
          <a:xfrm>
            <a:off x="10873167" y="4423566"/>
            <a:ext cx="1317797" cy="1778123"/>
          </a:xfrm>
          <a:prstGeom prst="rect">
            <a:avLst/>
          </a:prstGeom>
          <a:noFill/>
          <a:ln>
            <a:noFill/>
          </a:ln>
        </p:spPr>
      </p:pic>
      <p:sp>
        <p:nvSpPr>
          <p:cNvPr id="310" name="Google Shape;310;p18"/>
          <p:cNvSpPr txBox="1"/>
          <p:nvPr/>
        </p:nvSpPr>
        <p:spPr>
          <a:xfrm>
            <a:off x="0" y="132608"/>
            <a:ext cx="517313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3200" b="1" dirty="0">
                <a:solidFill>
                  <a:srgbClr val="C00000"/>
                </a:solidFill>
                <a:latin typeface="Calibri"/>
                <a:ea typeface="Calibri"/>
                <a:cs typeface="Calibri"/>
                <a:sym typeface="Calibri"/>
              </a:rPr>
              <a:t>DIVENTA UN VOLONTARIO</a:t>
            </a:r>
            <a:endParaRPr sz="3200" b="1" dirty="0">
              <a:solidFill>
                <a:srgbClr val="C00000"/>
              </a:solidFill>
              <a:latin typeface="Calibri"/>
              <a:ea typeface="Calibri"/>
              <a:cs typeface="Calibri"/>
              <a:sym typeface="Calibri"/>
            </a:endParaRPr>
          </a:p>
        </p:txBody>
      </p:sp>
      <p:sp>
        <p:nvSpPr>
          <p:cNvPr id="311" name="Google Shape;311;p18"/>
          <p:cNvSpPr/>
          <p:nvPr/>
        </p:nvSpPr>
        <p:spPr>
          <a:xfrm>
            <a:off x="341776" y="671663"/>
            <a:ext cx="4167620" cy="523180"/>
          </a:xfrm>
          <a:prstGeom prst="rect">
            <a:avLst/>
          </a:prstGeom>
          <a:noFill/>
          <a:ln>
            <a:noFill/>
          </a:ln>
        </p:spPr>
        <p:txBody>
          <a:bodyPr spcFirstLastPara="1" wrap="square" lIns="91425" tIns="45700" rIns="91425" bIns="45700" anchor="t" anchorCtr="0">
            <a:spAutoFit/>
          </a:bodyPr>
          <a:lstStyle/>
          <a:p>
            <a:pPr lvl="0"/>
            <a:r>
              <a:rPr lang="it-IT" dirty="0">
                <a:hlinkClick r:id="rId6"/>
              </a:rPr>
              <a:t>https://www.youtube.com/watch?v=5zFst_wQ7XM&amp;t=189s</a:t>
            </a:r>
            <a:r>
              <a:rPr lang="it-IT" dirty="0"/>
              <a:t> </a:t>
            </a:r>
            <a:endParaRPr dirty="0"/>
          </a:p>
        </p:txBody>
      </p:sp>
      <p:sp>
        <p:nvSpPr>
          <p:cNvPr id="312" name="Google Shape;312;p18"/>
          <p:cNvSpPr/>
          <p:nvPr/>
        </p:nvSpPr>
        <p:spPr>
          <a:xfrm>
            <a:off x="341776" y="1581069"/>
            <a:ext cx="4404395" cy="275152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333333"/>
              </a:buClr>
              <a:buSzPts val="2400"/>
              <a:buFont typeface="Calibri"/>
              <a:buNone/>
            </a:pPr>
            <a:r>
              <a:rPr lang="it-IT" sz="2400" b="0" i="0" u="none" strike="noStrike" cap="none" dirty="0">
                <a:solidFill>
                  <a:srgbClr val="333333"/>
                </a:solidFill>
                <a:latin typeface="Calibri"/>
                <a:ea typeface="Calibri"/>
                <a:cs typeface="Calibri"/>
                <a:sym typeface="Calibri"/>
              </a:rPr>
              <a:t>I </a:t>
            </a:r>
            <a:r>
              <a:rPr lang="it-IT" sz="2400" b="1" i="0" u="none" strike="noStrike" cap="none" dirty="0">
                <a:solidFill>
                  <a:srgbClr val="333333"/>
                </a:solidFill>
                <a:latin typeface="Calibri"/>
                <a:ea typeface="Calibri"/>
                <a:cs typeface="Calibri"/>
                <a:sym typeface="Calibri"/>
              </a:rPr>
              <a:t>gruppi d’appoggio </a:t>
            </a:r>
            <a:r>
              <a:rPr lang="it-IT" sz="2400" b="1" i="0" u="none" strike="noStrike" cap="none" dirty="0" err="1">
                <a:solidFill>
                  <a:srgbClr val="333333"/>
                </a:solidFill>
                <a:latin typeface="Calibri"/>
                <a:ea typeface="Calibri"/>
                <a:cs typeface="Calibri"/>
                <a:sym typeface="Calibri"/>
              </a:rPr>
              <a:t>Cuamm</a:t>
            </a:r>
            <a:r>
              <a:rPr lang="it-IT" sz="2400" b="1" i="0" u="none" strike="noStrike" cap="none" dirty="0">
                <a:solidFill>
                  <a:srgbClr val="333333"/>
                </a:solidFill>
                <a:latin typeface="Calibri"/>
                <a:ea typeface="Calibri"/>
                <a:cs typeface="Calibri"/>
                <a:sym typeface="Calibri"/>
              </a:rPr>
              <a:t> </a:t>
            </a:r>
            <a:r>
              <a:rPr lang="it-IT" sz="2400" b="0" i="0" u="none" strike="noStrike" cap="none" dirty="0">
                <a:solidFill>
                  <a:srgbClr val="333333"/>
                </a:solidFill>
                <a:latin typeface="Calibri"/>
                <a:ea typeface="Calibri"/>
                <a:cs typeface="Calibri"/>
                <a:sym typeface="Calibri"/>
              </a:rPr>
              <a:t>supportano le iniziative di sensibilizzazione dell’organizzazione, partecipano alle giornate di mobilitazione, propongono attività di raccolta fondi per il sostegno di progetti specifici … e molto altro!</a:t>
            </a:r>
            <a:endParaRPr dirty="0"/>
          </a:p>
        </p:txBody>
      </p:sp>
    </p:spTree>
    <p:extLst>
      <p:ext uri="{BB962C8B-B14F-4D97-AF65-F5344CB8AC3E}">
        <p14:creationId xmlns:p14="http://schemas.microsoft.com/office/powerpoint/2010/main" val="4251629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05C43"/>
        </a:solidFill>
        <a:effectLst/>
      </p:bgPr>
    </p:bg>
    <p:spTree>
      <p:nvGrpSpPr>
        <p:cNvPr id="1" name="Shape 296"/>
        <p:cNvGrpSpPr/>
        <p:nvPr/>
      </p:nvGrpSpPr>
      <p:grpSpPr>
        <a:xfrm>
          <a:off x="0" y="0"/>
          <a:ext cx="0" cy="0"/>
          <a:chOff x="0" y="0"/>
          <a:chExt cx="0" cy="0"/>
        </a:xfrm>
      </p:grpSpPr>
      <p:pic>
        <p:nvPicPr>
          <p:cNvPr id="299" name="Google Shape;299;p17"/>
          <p:cNvPicPr preferRelativeResize="0"/>
          <p:nvPr/>
        </p:nvPicPr>
        <p:blipFill rotWithShape="1">
          <a:blip r:embed="rId3">
            <a:alphaModFix/>
          </a:blip>
          <a:srcRect/>
          <a:stretch/>
        </p:blipFill>
        <p:spPr>
          <a:xfrm>
            <a:off x="8192371" y="261162"/>
            <a:ext cx="3704508" cy="1466260"/>
          </a:xfrm>
          <a:prstGeom prst="rect">
            <a:avLst/>
          </a:prstGeom>
          <a:noFill/>
          <a:ln>
            <a:noFill/>
          </a:ln>
        </p:spPr>
      </p:pic>
      <p:pic>
        <p:nvPicPr>
          <p:cNvPr id="2" name="Immagine 1">
            <a:extLst>
              <a:ext uri="{FF2B5EF4-FFF2-40B4-BE49-F238E27FC236}">
                <a16:creationId xmlns:a16="http://schemas.microsoft.com/office/drawing/2014/main" id="{7A34BA84-2621-3913-C603-0B0C0E3558A0}"/>
              </a:ext>
            </a:extLst>
          </p:cNvPr>
          <p:cNvPicPr>
            <a:picLocks noChangeAspect="1"/>
          </p:cNvPicPr>
          <p:nvPr/>
        </p:nvPicPr>
        <p:blipFill>
          <a:blip r:embed="rId4"/>
          <a:stretch>
            <a:fillRect/>
          </a:stretch>
        </p:blipFill>
        <p:spPr>
          <a:xfrm>
            <a:off x="4613286" y="2257845"/>
            <a:ext cx="2965427" cy="4415192"/>
          </a:xfrm>
          <a:prstGeom prst="rect">
            <a:avLst/>
          </a:prstGeom>
        </p:spPr>
      </p:pic>
      <p:pic>
        <p:nvPicPr>
          <p:cNvPr id="6" name="Immagine 5" descr="Immagine che contiene testo, nuvola, poster, vestiti&#10;&#10;Descrizione generata automaticamente">
            <a:extLst>
              <a:ext uri="{FF2B5EF4-FFF2-40B4-BE49-F238E27FC236}">
                <a16:creationId xmlns:a16="http://schemas.microsoft.com/office/drawing/2014/main" id="{2052C320-659C-E8C0-7F55-F3B581F33DD5}"/>
              </a:ext>
            </a:extLst>
          </p:cNvPr>
          <p:cNvPicPr>
            <a:picLocks noChangeAspect="1"/>
          </p:cNvPicPr>
          <p:nvPr/>
        </p:nvPicPr>
        <p:blipFill>
          <a:blip r:embed="rId5"/>
          <a:stretch>
            <a:fillRect/>
          </a:stretch>
        </p:blipFill>
        <p:spPr>
          <a:xfrm>
            <a:off x="872397" y="2257845"/>
            <a:ext cx="2947128" cy="4415193"/>
          </a:xfrm>
          <a:prstGeom prst="rect">
            <a:avLst/>
          </a:prstGeom>
        </p:spPr>
      </p:pic>
      <p:sp>
        <p:nvSpPr>
          <p:cNvPr id="11" name="CasellaDiTesto 10">
            <a:extLst>
              <a:ext uri="{FF2B5EF4-FFF2-40B4-BE49-F238E27FC236}">
                <a16:creationId xmlns:a16="http://schemas.microsoft.com/office/drawing/2014/main" id="{2E9EA4B1-A9A7-CDA2-B88C-0EDD263D185E}"/>
              </a:ext>
            </a:extLst>
          </p:cNvPr>
          <p:cNvSpPr txBox="1"/>
          <p:nvPr/>
        </p:nvSpPr>
        <p:spPr>
          <a:xfrm>
            <a:off x="771525" y="339834"/>
            <a:ext cx="6096000" cy="1815882"/>
          </a:xfrm>
          <a:prstGeom prst="rect">
            <a:avLst/>
          </a:prstGeom>
          <a:noFill/>
        </p:spPr>
        <p:txBody>
          <a:bodyPr wrap="square">
            <a:spAutoFit/>
          </a:bodyPr>
          <a:lstStyle/>
          <a:p>
            <a:r>
              <a:rPr lang="it-IT" dirty="0">
                <a:solidFill>
                  <a:schemeClr val="bg1"/>
                </a:solidFill>
              </a:rPr>
              <a:t>«L’Africa ci insegna, o almeno a me ha insegnato, che il lamento serve poco; ciò che fa la differenza è passare dal lamento al rammendo. E trovare strade nuove per dare valore a quanto ci sembrava perduto. Mi ha insegnato a mettere alla prova tutti gli schemi fissi, compreso un certo delirio di onnipotenza occidentale. Mi ha insegnato che la frugalità non è un limite, ma può diventare un’opportunità per far leva più sull’intelligenza e lo studio che sul denaro. E a non avere paura dei figli: sono vita, coraggio, sfida, futuro, entusiasmo.»</a:t>
            </a:r>
          </a:p>
        </p:txBody>
      </p:sp>
      <p:sp>
        <p:nvSpPr>
          <p:cNvPr id="13" name="CasellaDiTesto 12">
            <a:extLst>
              <a:ext uri="{FF2B5EF4-FFF2-40B4-BE49-F238E27FC236}">
                <a16:creationId xmlns:a16="http://schemas.microsoft.com/office/drawing/2014/main" id="{BA90F2A6-F33D-EFE3-8AC4-80918C6733EA}"/>
              </a:ext>
            </a:extLst>
          </p:cNvPr>
          <p:cNvSpPr txBox="1"/>
          <p:nvPr/>
        </p:nvSpPr>
        <p:spPr>
          <a:xfrm>
            <a:off x="7753350" y="2911169"/>
            <a:ext cx="4143529" cy="3108543"/>
          </a:xfrm>
          <a:prstGeom prst="rect">
            <a:avLst/>
          </a:prstGeom>
          <a:noFill/>
        </p:spPr>
        <p:txBody>
          <a:bodyPr wrap="square">
            <a:spAutoFit/>
          </a:bodyPr>
          <a:lstStyle/>
          <a:p>
            <a:endParaRPr lang="it-IT" dirty="0">
              <a:solidFill>
                <a:schemeClr val="bg1"/>
              </a:solidFill>
            </a:endParaRPr>
          </a:p>
          <a:p>
            <a:r>
              <a:rPr lang="it-IT" dirty="0">
                <a:solidFill>
                  <a:schemeClr val="bg1"/>
                </a:solidFill>
              </a:rPr>
              <a:t>«Ho toccato con mano i limiti a cui loro sono abituati, al punto da non farci caso, da pensare che quella sia la normalità, limiti di fronte ai quali non si sono mai fermati. Stando lì, in effetti, ci si accorge che è tutto perfettamente visibile, eppure non lo si nota: una volta dentro, una volta parte della squadra, non sono gli spazi ristretti e riuniti a sorprendere e a frenarci, non il fatto che non esistano le stanze, che ci sia solo ‘la stanza’; il valore dell’impegno di ciascuno lì rende tutto secondario, in quanto, in compenso, c’è la vita, che è sempre speranza di fronte alle sofferenze e alle difficoltà.»</a:t>
            </a:r>
          </a:p>
        </p:txBody>
      </p:sp>
    </p:spTree>
    <p:extLst>
      <p:ext uri="{BB962C8B-B14F-4D97-AF65-F5344CB8AC3E}">
        <p14:creationId xmlns:p14="http://schemas.microsoft.com/office/powerpoint/2010/main" val="567093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05C43"/>
        </a:solidFill>
        <a:effectLst/>
      </p:bgPr>
    </p:bg>
    <p:spTree>
      <p:nvGrpSpPr>
        <p:cNvPr id="1" name="Shape 347"/>
        <p:cNvGrpSpPr/>
        <p:nvPr/>
      </p:nvGrpSpPr>
      <p:grpSpPr>
        <a:xfrm>
          <a:off x="0" y="0"/>
          <a:ext cx="0" cy="0"/>
          <a:chOff x="0" y="0"/>
          <a:chExt cx="0" cy="0"/>
        </a:xfrm>
      </p:grpSpPr>
      <p:sp>
        <p:nvSpPr>
          <p:cNvPr id="348" name="Google Shape;348;p22"/>
          <p:cNvSpPr txBox="1"/>
          <p:nvPr/>
        </p:nvSpPr>
        <p:spPr>
          <a:xfrm>
            <a:off x="321068" y="2725739"/>
            <a:ext cx="5949103" cy="4007179"/>
          </a:xfrm>
          <a:prstGeom prst="rect">
            <a:avLst/>
          </a:prstGeom>
          <a:noFill/>
          <a:ln>
            <a:noFill/>
          </a:ln>
        </p:spPr>
        <p:txBody>
          <a:bodyPr spcFirstLastPara="1" wrap="square" lIns="0" tIns="6025" rIns="0" bIns="0" anchor="t" anchorCtr="0">
            <a:spAutoFit/>
          </a:bodyPr>
          <a:lstStyle/>
          <a:p>
            <a:pPr marL="6347"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5000" b="0" i="0" u="none" strike="noStrike" kern="0" cap="none" spc="0" normalizeH="0" baseline="0" noProof="0" dirty="0">
                <a:ln>
                  <a:noFill/>
                </a:ln>
                <a:solidFill>
                  <a:srgbClr val="FFFFFF"/>
                </a:solidFill>
                <a:effectLst/>
                <a:uLnTx/>
                <a:uFillTx/>
                <a:latin typeface="Arial"/>
                <a:ea typeface="Arial"/>
                <a:cs typeface="Arial"/>
                <a:sym typeface="Arial"/>
              </a:rPr>
              <a:t>Grazie per la vostra attenzione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6347" marR="0" lvl="0" indent="0" algn="l" defTabSz="914400" rtl="0" eaLnBrk="1" fontAlgn="auto" latinLnBrk="0" hangingPunct="1">
              <a:lnSpc>
                <a:spcPct val="100000"/>
              </a:lnSpc>
              <a:spcBef>
                <a:spcPts val="47"/>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6347" marR="0" lvl="0" indent="0" algn="l" defTabSz="914400" rtl="0" eaLnBrk="1" fontAlgn="auto" latinLnBrk="0" hangingPunct="1">
              <a:lnSpc>
                <a:spcPct val="100000"/>
              </a:lnSpc>
              <a:spcBef>
                <a:spcPts val="47"/>
              </a:spcBef>
              <a:spcAft>
                <a:spcPts val="0"/>
              </a:spcAft>
              <a:buClr>
                <a:srgbClr val="000000"/>
              </a:buClr>
              <a:buSzTx/>
              <a:buFont typeface="Arial"/>
              <a:buNone/>
              <a:tabLst/>
              <a:defRPr/>
            </a:pPr>
            <a:r>
              <a:rPr kumimoji="0" lang="it-IT" sz="1600" b="1" i="0" u="none" strike="noStrike" kern="0" cap="none" spc="0" normalizeH="0" baseline="0" noProof="0" dirty="0">
                <a:ln>
                  <a:noFill/>
                </a:ln>
                <a:solidFill>
                  <a:srgbClr val="FFFFFF"/>
                </a:solidFill>
                <a:effectLst/>
                <a:uLnTx/>
                <a:uFillTx/>
                <a:latin typeface="Arial"/>
                <a:ea typeface="Arial"/>
                <a:cs typeface="Arial"/>
                <a:sym typeface="Arial"/>
              </a:rPr>
              <a:t>CONTATTI: </a:t>
            </a:r>
          </a:p>
          <a:p>
            <a:pPr marL="6347" marR="0" lvl="0" indent="0" algn="l" defTabSz="914400" rtl="0" eaLnBrk="1" fontAlgn="auto" latinLnBrk="0" hangingPunct="1">
              <a:lnSpc>
                <a:spcPct val="100000"/>
              </a:lnSpc>
              <a:spcBef>
                <a:spcPts val="47"/>
              </a:spcBef>
              <a:spcAft>
                <a:spcPts val="0"/>
              </a:spcAft>
              <a:buClr>
                <a:srgbClr val="000000"/>
              </a:buClr>
              <a:buSzTx/>
              <a:buFont typeface="Arial"/>
              <a:buNone/>
              <a:tabLst/>
              <a:defRPr/>
            </a:pPr>
            <a:r>
              <a:rPr lang="it-IT" sz="1600" dirty="0">
                <a:solidFill>
                  <a:srgbClr val="FFFFFF"/>
                </a:solidFill>
              </a:rPr>
              <a:t>Matilde </a:t>
            </a:r>
            <a:r>
              <a:rPr lang="it-IT" sz="1600" dirty="0" err="1">
                <a:solidFill>
                  <a:srgbClr val="FFFFFF"/>
                </a:solidFill>
              </a:rPr>
              <a:t>Aldeghi</a:t>
            </a:r>
            <a:r>
              <a:rPr lang="it-IT" sz="1600" dirty="0">
                <a:solidFill>
                  <a:srgbClr val="FFFFFF"/>
                </a:solidFill>
              </a:rPr>
              <a:t> – </a:t>
            </a:r>
            <a:r>
              <a:rPr lang="it-IT" sz="1600" dirty="0">
                <a:solidFill>
                  <a:srgbClr val="FFFFFF"/>
                </a:solidFill>
                <a:hlinkClick r:id="rId3"/>
              </a:rPr>
              <a:t>matilde.aldeghi@hotmail.it</a:t>
            </a:r>
            <a:r>
              <a:rPr lang="it-IT" sz="1600" dirty="0">
                <a:solidFill>
                  <a:srgbClr val="FFFFFF"/>
                </a:solidFill>
              </a:rPr>
              <a:t> / m.aldeghi1@campus.unimib.it 3 -  cell.333899159</a:t>
            </a:r>
          </a:p>
          <a:p>
            <a:pPr marL="6347" marR="0" lvl="0" indent="0" algn="l" defTabSz="914400" rtl="0" eaLnBrk="1" fontAlgn="auto" latinLnBrk="0" hangingPunct="1">
              <a:lnSpc>
                <a:spcPct val="100000"/>
              </a:lnSpc>
              <a:spcBef>
                <a:spcPts val="47"/>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6347" marR="0" lvl="0" indent="0" algn="l" defTabSz="914400" rtl="0" eaLnBrk="1" fontAlgn="auto" latinLnBrk="0" hangingPunct="1">
              <a:lnSpc>
                <a:spcPct val="100000"/>
              </a:lnSpc>
              <a:spcBef>
                <a:spcPts val="47"/>
              </a:spcBef>
              <a:spcAft>
                <a:spcPts val="0"/>
              </a:spcAft>
              <a:buClr>
                <a:srgbClr val="000000"/>
              </a:buClr>
              <a:buSzTx/>
              <a:buFont typeface="Arial"/>
              <a:buNone/>
              <a:tabLst/>
              <a:defRPr/>
            </a:pPr>
            <a:r>
              <a:rPr kumimoji="0" lang="it-IT" sz="1600" b="0" i="0" u="none" strike="noStrike" kern="0" cap="none" spc="0" normalizeH="0" baseline="0" noProof="0" dirty="0">
                <a:ln>
                  <a:noFill/>
                </a:ln>
                <a:solidFill>
                  <a:srgbClr val="FFFFFF"/>
                </a:solidFill>
                <a:effectLst/>
                <a:uLnTx/>
                <a:uFillTx/>
                <a:latin typeface="Arial"/>
                <a:ea typeface="Arial"/>
                <a:cs typeface="Arial"/>
                <a:sym typeface="Arial"/>
              </a:rPr>
              <a:t>Michele Veronesi – </a:t>
            </a:r>
            <a:r>
              <a:rPr kumimoji="0" lang="it-IT" sz="1600" b="0" i="0" u="none" strike="noStrike" kern="0" cap="none" spc="0" normalizeH="0" baseline="0" noProof="0" dirty="0">
                <a:ln>
                  <a:noFill/>
                </a:ln>
                <a:solidFill>
                  <a:srgbClr val="FFFFFF"/>
                </a:solidFill>
                <a:effectLst/>
                <a:uLnTx/>
                <a:uFillTx/>
                <a:latin typeface="Arial"/>
                <a:ea typeface="Arial"/>
                <a:cs typeface="Arial"/>
                <a:sym typeface="Arial"/>
                <a:hlinkClick r:id="rId4"/>
              </a:rPr>
              <a:t>m.veronesi@cuamm.org</a:t>
            </a:r>
            <a:r>
              <a:rPr kumimoji="0" lang="it-IT" sz="16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it-IT" sz="1600" b="0" i="0" u="none" strike="noStrike" kern="0" cap="none" spc="0" normalizeH="0" baseline="0" noProof="0" dirty="0" err="1">
                <a:ln>
                  <a:noFill/>
                </a:ln>
                <a:solidFill>
                  <a:srgbClr val="FFFFFF"/>
                </a:solidFill>
                <a:effectLst/>
                <a:uLnTx/>
                <a:uFillTx/>
                <a:latin typeface="Arial"/>
                <a:ea typeface="Arial"/>
                <a:cs typeface="Arial"/>
                <a:sym typeface="Arial"/>
              </a:rPr>
              <a:t>cell</a:t>
            </a:r>
            <a:r>
              <a:rPr kumimoji="0" lang="it-IT" sz="1600" b="0" i="0" u="none" strike="noStrike" kern="0" cap="none" spc="0" normalizeH="0" baseline="0" noProof="0" dirty="0">
                <a:ln>
                  <a:noFill/>
                </a:ln>
                <a:solidFill>
                  <a:srgbClr val="FFFFFF"/>
                </a:solidFill>
                <a:effectLst/>
                <a:uLnTx/>
                <a:uFillTx/>
                <a:latin typeface="Arial"/>
                <a:ea typeface="Arial"/>
                <a:cs typeface="Arial"/>
                <a:sym typeface="Arial"/>
              </a:rPr>
              <a:t>. 345 4173524</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6347" marR="0" lvl="0" indent="0" algn="l" defTabSz="914400" rtl="0" eaLnBrk="1" fontAlgn="auto" latinLnBrk="0" hangingPunct="1">
              <a:lnSpc>
                <a:spcPct val="100000"/>
              </a:lnSpc>
              <a:spcBef>
                <a:spcPts val="47"/>
              </a:spcBef>
              <a:spcAft>
                <a:spcPts val="0"/>
              </a:spcAft>
              <a:buClr>
                <a:srgbClr val="000000"/>
              </a:buClr>
              <a:buSzTx/>
              <a:buFont typeface="Arial"/>
              <a:buNone/>
              <a:tabLst/>
              <a:defRPr/>
            </a:pPr>
            <a:r>
              <a:rPr kumimoji="0" lang="it-IT" sz="1600" b="0" i="0" u="none" strike="noStrike" kern="0" cap="none" spc="0" normalizeH="0" baseline="0" noProof="0" dirty="0">
                <a:ln>
                  <a:noFill/>
                </a:ln>
                <a:solidFill>
                  <a:srgbClr val="FFFFFF"/>
                </a:solidFill>
                <a:effectLst/>
                <a:uLnTx/>
                <a:uFillTx/>
                <a:latin typeface="Arial"/>
                <a:ea typeface="Arial"/>
                <a:cs typeface="Arial"/>
                <a:sym typeface="Arial"/>
              </a:rPr>
              <a:t>Referente </a:t>
            </a:r>
            <a:r>
              <a:rPr lang="it-IT" sz="1600" dirty="0">
                <a:solidFill>
                  <a:srgbClr val="FFFFFF"/>
                </a:solidFill>
              </a:rPr>
              <a:t>Territoriale Lombardia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6347" marR="0" lvl="0" indent="0" algn="l" defTabSz="914400" rtl="0" eaLnBrk="1" fontAlgn="auto" latinLnBrk="0" hangingPunct="1">
              <a:lnSpc>
                <a:spcPct val="100000"/>
              </a:lnSpc>
              <a:spcBef>
                <a:spcPts val="47"/>
              </a:spcBef>
              <a:spcAft>
                <a:spcPts val="0"/>
              </a:spcAft>
              <a:buClr>
                <a:srgbClr val="000000"/>
              </a:buClr>
              <a:buSzTx/>
              <a:buFont typeface="Arial"/>
              <a:buNone/>
              <a:tabLst/>
              <a:defRPr/>
            </a:pPr>
            <a:r>
              <a:rPr kumimoji="0" lang="it-IT" sz="1600" b="0" i="0" u="none" strike="noStrike" kern="0" cap="none" spc="0" normalizeH="0" baseline="0" noProof="0" dirty="0">
                <a:ln>
                  <a:noFill/>
                </a:ln>
                <a:solidFill>
                  <a:srgbClr val="FFFFFF"/>
                </a:solidFill>
                <a:effectLst/>
                <a:uLnTx/>
                <a:uFillTx/>
                <a:latin typeface="Arial"/>
                <a:ea typeface="Arial"/>
                <a:cs typeface="Arial"/>
                <a:sym typeface="Arial"/>
              </a:rPr>
              <a:t>Settore Relazioni con il Territorio e </a:t>
            </a:r>
            <a:r>
              <a:rPr kumimoji="0" lang="it-IT" sz="1600" b="0" i="0" u="none" strike="noStrike" kern="0" cap="none" spc="0" normalizeH="0" baseline="0" noProof="0" dirty="0" err="1">
                <a:ln>
                  <a:noFill/>
                </a:ln>
                <a:solidFill>
                  <a:srgbClr val="FFFFFF"/>
                </a:solidFill>
                <a:effectLst/>
                <a:uLnTx/>
                <a:uFillTx/>
                <a:latin typeface="Arial"/>
                <a:ea typeface="Arial"/>
                <a:cs typeface="Arial"/>
                <a:sym typeface="Arial"/>
              </a:rPr>
              <a:t>Fundraising</a:t>
            </a: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6347" marR="0" lvl="0" indent="0" algn="l" defTabSz="914400" rtl="0" eaLnBrk="1" fontAlgn="auto" latinLnBrk="0" hangingPunct="1">
              <a:lnSpc>
                <a:spcPct val="100000"/>
              </a:lnSpc>
              <a:spcBef>
                <a:spcPts val="47"/>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a:p>
            <a:pPr marL="6347" marR="0" lvl="0" indent="0" algn="l" defTabSz="914400" rtl="0" eaLnBrk="1" fontAlgn="auto" latinLnBrk="0" hangingPunct="1">
              <a:lnSpc>
                <a:spcPct val="100000"/>
              </a:lnSpc>
              <a:spcBef>
                <a:spcPts val="47"/>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49" name="Google Shape;349;p22"/>
          <p:cNvSpPr/>
          <p:nvPr/>
        </p:nvSpPr>
        <p:spPr>
          <a:xfrm>
            <a:off x="321068" y="2702882"/>
            <a:ext cx="4999078" cy="22857"/>
          </a:xfrm>
          <a:custGeom>
            <a:avLst/>
            <a:gdLst/>
            <a:ahLst/>
            <a:cxnLst/>
            <a:rect l="l" t="t" r="r" b="b"/>
            <a:pathLst>
              <a:path w="8251190" h="120000" extrusionOk="0">
                <a:moveTo>
                  <a:pt x="0" y="0"/>
                </a:moveTo>
                <a:lnTo>
                  <a:pt x="8251057" y="0"/>
                </a:lnTo>
              </a:path>
            </a:pathLst>
          </a:custGeom>
          <a:noFill/>
          <a:ln w="209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50" name="Google Shape;350;p22"/>
          <p:cNvPicPr preferRelativeResize="0"/>
          <p:nvPr/>
        </p:nvPicPr>
        <p:blipFill rotWithShape="1">
          <a:blip r:embed="rId5">
            <a:alphaModFix/>
          </a:blip>
          <a:srcRect/>
          <a:stretch/>
        </p:blipFill>
        <p:spPr>
          <a:xfrm>
            <a:off x="8192371" y="261162"/>
            <a:ext cx="3704508" cy="1466260"/>
          </a:xfrm>
          <a:prstGeom prst="rect">
            <a:avLst/>
          </a:prstGeom>
          <a:noFill/>
          <a:ln>
            <a:noFill/>
          </a:ln>
        </p:spPr>
      </p:pic>
      <p:pic>
        <p:nvPicPr>
          <p:cNvPr id="351" name="Google Shape;351;p22"/>
          <p:cNvPicPr preferRelativeResize="0"/>
          <p:nvPr/>
        </p:nvPicPr>
        <p:blipFill rotWithShape="1">
          <a:blip r:embed="rId6">
            <a:alphaModFix/>
          </a:blip>
          <a:srcRect/>
          <a:stretch/>
        </p:blipFill>
        <p:spPr>
          <a:xfrm>
            <a:off x="6368444" y="2702882"/>
            <a:ext cx="5667375" cy="3790950"/>
          </a:xfrm>
          <a:prstGeom prst="rect">
            <a:avLst/>
          </a:prstGeom>
          <a:noFill/>
          <a:ln>
            <a:noFill/>
          </a:ln>
        </p:spPr>
      </p:pic>
    </p:spTree>
    <p:extLst>
      <p:ext uri="{BB962C8B-B14F-4D97-AF65-F5344CB8AC3E}">
        <p14:creationId xmlns:p14="http://schemas.microsoft.com/office/powerpoint/2010/main" val="198136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6"/>
          <p:cNvSpPr/>
          <p:nvPr/>
        </p:nvSpPr>
        <p:spPr>
          <a:xfrm>
            <a:off x="0"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sp>
        <p:nvSpPr>
          <p:cNvPr id="42" name="Google Shape;42;p6"/>
          <p:cNvSpPr txBox="1"/>
          <p:nvPr/>
        </p:nvSpPr>
        <p:spPr>
          <a:xfrm>
            <a:off x="277146" y="190923"/>
            <a:ext cx="5003525" cy="615403"/>
          </a:xfrm>
          <a:prstGeom prst="rect">
            <a:avLst/>
          </a:prstGeom>
          <a:noFill/>
          <a:ln>
            <a:noFill/>
          </a:ln>
        </p:spPr>
        <p:txBody>
          <a:bodyPr spcFirstLastPara="1" wrap="square" lIns="45675" tIns="22825" rIns="45675" bIns="22825" anchor="t" anchorCtr="0">
            <a:noAutofit/>
          </a:bodyPr>
          <a:lstStyle/>
          <a:p>
            <a:pPr marL="0" marR="0" lvl="0" indent="0" algn="l" rtl="0">
              <a:spcBef>
                <a:spcPts val="0"/>
              </a:spcBef>
              <a:spcAft>
                <a:spcPts val="0"/>
              </a:spcAft>
              <a:buNone/>
            </a:pPr>
            <a:r>
              <a:rPr lang="it-IT" sz="3699" b="1" i="0" u="none" strike="noStrike" cap="none" dirty="0">
                <a:solidFill>
                  <a:srgbClr val="D05C43"/>
                </a:solidFill>
                <a:latin typeface="Arial"/>
                <a:ea typeface="Arial"/>
                <a:cs typeface="Arial"/>
                <a:sym typeface="Arial"/>
              </a:rPr>
              <a:t>DOVE INTERVENIAMO</a:t>
            </a:r>
            <a:endParaRPr sz="3699" b="0" i="0" u="none" strike="noStrike" cap="none" dirty="0">
              <a:solidFill>
                <a:srgbClr val="D05C43"/>
              </a:solidFill>
              <a:latin typeface="Calibri"/>
              <a:ea typeface="Calibri"/>
              <a:cs typeface="Calibri"/>
              <a:sym typeface="Calibri"/>
            </a:endParaRPr>
          </a:p>
        </p:txBody>
      </p:sp>
      <p:pic>
        <p:nvPicPr>
          <p:cNvPr id="43" name="Google Shape;43;p6"/>
          <p:cNvPicPr preferRelativeResize="0"/>
          <p:nvPr/>
        </p:nvPicPr>
        <p:blipFill rotWithShape="1">
          <a:blip r:embed="rId3">
            <a:alphaModFix/>
          </a:blip>
          <a:srcRect/>
          <a:stretch/>
        </p:blipFill>
        <p:spPr>
          <a:xfrm>
            <a:off x="10226402" y="6011869"/>
            <a:ext cx="1847218" cy="732314"/>
          </a:xfrm>
          <a:prstGeom prst="rect">
            <a:avLst/>
          </a:prstGeom>
          <a:noFill/>
          <a:ln>
            <a:noFill/>
          </a:ln>
        </p:spPr>
      </p:pic>
      <p:pic>
        <p:nvPicPr>
          <p:cNvPr id="44" name="Google Shape;44;p6"/>
          <p:cNvPicPr preferRelativeResize="0"/>
          <p:nvPr/>
        </p:nvPicPr>
        <p:blipFill rotWithShape="1">
          <a:blip r:embed="rId4">
            <a:alphaModFix/>
          </a:blip>
          <a:srcRect/>
          <a:stretch/>
        </p:blipFill>
        <p:spPr>
          <a:xfrm>
            <a:off x="5721942" y="57026"/>
            <a:ext cx="6351678" cy="5708115"/>
          </a:xfrm>
          <a:prstGeom prst="rect">
            <a:avLst/>
          </a:prstGeom>
          <a:noFill/>
          <a:ln>
            <a:noFill/>
          </a:ln>
        </p:spPr>
      </p:pic>
      <p:sp>
        <p:nvSpPr>
          <p:cNvPr id="2" name="CasellaDiTesto 1"/>
          <p:cNvSpPr txBox="1"/>
          <p:nvPr/>
        </p:nvSpPr>
        <p:spPr>
          <a:xfrm>
            <a:off x="449366" y="1524645"/>
            <a:ext cx="4659084" cy="2308324"/>
          </a:xfrm>
          <a:prstGeom prst="rect">
            <a:avLst/>
          </a:prstGeom>
          <a:noFill/>
        </p:spPr>
        <p:txBody>
          <a:bodyPr wrap="square" rtlCol="0">
            <a:spAutoFit/>
          </a:bodyPr>
          <a:lstStyle/>
          <a:p>
            <a:r>
              <a:rPr lang="it-IT" sz="3600" dirty="0">
                <a:solidFill>
                  <a:schemeClr val="tx1"/>
                </a:solidFill>
              </a:rPr>
              <a:t>8 Paesi</a:t>
            </a:r>
          </a:p>
          <a:p>
            <a:r>
              <a:rPr lang="it-IT" sz="3600" dirty="0">
                <a:solidFill>
                  <a:schemeClr val="tx1"/>
                </a:solidFill>
              </a:rPr>
              <a:t>23 ospedali</a:t>
            </a:r>
          </a:p>
          <a:p>
            <a:r>
              <a:rPr lang="it-IT" sz="3600" dirty="0">
                <a:solidFill>
                  <a:schemeClr val="tx1"/>
                </a:solidFill>
              </a:rPr>
              <a:t>855 strutture sanitarie</a:t>
            </a:r>
          </a:p>
          <a:p>
            <a:r>
              <a:rPr lang="it-IT" sz="3600" dirty="0">
                <a:solidFill>
                  <a:schemeClr val="tx1"/>
                </a:solidFill>
              </a:rPr>
              <a:t>1143 risorse umane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7"/>
          <p:cNvSpPr/>
          <p:nvPr/>
        </p:nvSpPr>
        <p:spPr>
          <a:xfrm>
            <a:off x="0"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sp>
        <p:nvSpPr>
          <p:cNvPr id="52" name="Google Shape;52;p7"/>
          <p:cNvSpPr txBox="1"/>
          <p:nvPr/>
        </p:nvSpPr>
        <p:spPr>
          <a:xfrm>
            <a:off x="391262" y="215579"/>
            <a:ext cx="4086672" cy="615403"/>
          </a:xfrm>
          <a:prstGeom prst="rect">
            <a:avLst/>
          </a:prstGeom>
          <a:noFill/>
          <a:ln>
            <a:noFill/>
          </a:ln>
        </p:spPr>
        <p:txBody>
          <a:bodyPr spcFirstLastPara="1" wrap="square" lIns="45675" tIns="22825" rIns="45675" bIns="22825" anchor="t" anchorCtr="0">
            <a:noAutofit/>
          </a:bodyPr>
          <a:lstStyle/>
          <a:p>
            <a:pPr marL="0" marR="0" lvl="0" indent="0" algn="l" rtl="0">
              <a:spcBef>
                <a:spcPts val="0"/>
              </a:spcBef>
              <a:spcAft>
                <a:spcPts val="0"/>
              </a:spcAft>
              <a:buNone/>
            </a:pPr>
            <a:endParaRPr sz="3699" b="1" i="0" u="none" strike="noStrike" cap="none" dirty="0">
              <a:solidFill>
                <a:srgbClr val="D05C43"/>
              </a:solidFill>
              <a:latin typeface="Arial"/>
              <a:ea typeface="Arial"/>
              <a:cs typeface="Arial"/>
              <a:sym typeface="Arial"/>
            </a:endParaRPr>
          </a:p>
        </p:txBody>
      </p:sp>
      <p:pic>
        <p:nvPicPr>
          <p:cNvPr id="54" name="Google Shape;54;p7"/>
          <p:cNvPicPr preferRelativeResize="0"/>
          <p:nvPr/>
        </p:nvPicPr>
        <p:blipFill rotWithShape="1">
          <a:blip r:embed="rId3">
            <a:alphaModFix/>
          </a:blip>
          <a:srcRect/>
          <a:stretch/>
        </p:blipFill>
        <p:spPr>
          <a:xfrm>
            <a:off x="10226402" y="6011869"/>
            <a:ext cx="1847218" cy="732314"/>
          </a:xfrm>
          <a:prstGeom prst="rect">
            <a:avLst/>
          </a:prstGeom>
          <a:noFill/>
          <a:ln>
            <a:noFill/>
          </a:ln>
        </p:spPr>
      </p:pic>
      <p:pic>
        <p:nvPicPr>
          <p:cNvPr id="55" name="Google Shape;55;p7" descr="PHC%20Adea%20HC2[1]"/>
          <p:cNvPicPr preferRelativeResize="0"/>
          <p:nvPr/>
        </p:nvPicPr>
        <p:blipFill rotWithShape="1">
          <a:blip r:embed="rId4">
            <a:alphaModFix/>
          </a:blip>
          <a:srcRect/>
          <a:stretch/>
        </p:blipFill>
        <p:spPr>
          <a:xfrm>
            <a:off x="5531684" y="1145667"/>
            <a:ext cx="2895963" cy="2172563"/>
          </a:xfrm>
          <a:prstGeom prst="rect">
            <a:avLst/>
          </a:prstGeom>
          <a:noFill/>
          <a:ln>
            <a:noFill/>
          </a:ln>
        </p:spPr>
      </p:pic>
      <p:pic>
        <p:nvPicPr>
          <p:cNvPr id="56" name="Google Shape;56;p7"/>
          <p:cNvPicPr preferRelativeResize="0"/>
          <p:nvPr/>
        </p:nvPicPr>
        <p:blipFill rotWithShape="1">
          <a:blip r:embed="rId5">
            <a:alphaModFix/>
          </a:blip>
          <a:srcRect/>
          <a:stretch/>
        </p:blipFill>
        <p:spPr>
          <a:xfrm>
            <a:off x="8770365" y="1188740"/>
            <a:ext cx="2912074" cy="2150245"/>
          </a:xfrm>
          <a:prstGeom prst="rect">
            <a:avLst/>
          </a:prstGeom>
          <a:noFill/>
          <a:ln>
            <a:noFill/>
          </a:ln>
        </p:spPr>
      </p:pic>
      <p:pic>
        <p:nvPicPr>
          <p:cNvPr id="57" name="Google Shape;57;p7"/>
          <p:cNvPicPr preferRelativeResize="0"/>
          <p:nvPr/>
        </p:nvPicPr>
        <p:blipFill rotWithShape="1">
          <a:blip r:embed="rId6">
            <a:alphaModFix/>
          </a:blip>
          <a:srcRect/>
          <a:stretch/>
        </p:blipFill>
        <p:spPr>
          <a:xfrm>
            <a:off x="7501564" y="3551671"/>
            <a:ext cx="4224420" cy="2203291"/>
          </a:xfrm>
          <a:prstGeom prst="rect">
            <a:avLst/>
          </a:prstGeom>
          <a:noFill/>
          <a:ln>
            <a:noFill/>
          </a:ln>
        </p:spPr>
      </p:pic>
      <p:pic>
        <p:nvPicPr>
          <p:cNvPr id="58" name="Google Shape;58;p7"/>
          <p:cNvPicPr preferRelativeResize="0"/>
          <p:nvPr/>
        </p:nvPicPr>
        <p:blipFill rotWithShape="1">
          <a:blip r:embed="rId7">
            <a:alphaModFix/>
          </a:blip>
          <a:srcRect/>
          <a:stretch/>
        </p:blipFill>
        <p:spPr>
          <a:xfrm>
            <a:off x="4462987" y="3539771"/>
            <a:ext cx="2895964" cy="2214507"/>
          </a:xfrm>
          <a:prstGeom prst="rect">
            <a:avLst/>
          </a:prstGeom>
          <a:noFill/>
          <a:ln>
            <a:noFill/>
          </a:ln>
        </p:spPr>
      </p:pic>
      <p:sp>
        <p:nvSpPr>
          <p:cNvPr id="10" name="Google Shape;42;p6"/>
          <p:cNvSpPr txBox="1"/>
          <p:nvPr/>
        </p:nvSpPr>
        <p:spPr>
          <a:xfrm>
            <a:off x="454238" y="412897"/>
            <a:ext cx="5003525" cy="615403"/>
          </a:xfrm>
          <a:prstGeom prst="rect">
            <a:avLst/>
          </a:prstGeom>
          <a:noFill/>
          <a:ln>
            <a:noFill/>
          </a:ln>
        </p:spPr>
        <p:txBody>
          <a:bodyPr spcFirstLastPara="1" wrap="square" lIns="45675" tIns="22825" rIns="45675" bIns="22825" anchor="t" anchorCtr="0">
            <a:noAutofit/>
          </a:bodyPr>
          <a:lstStyle/>
          <a:p>
            <a:pPr marL="0" marR="0" lvl="0" indent="0" algn="l" rtl="0">
              <a:spcBef>
                <a:spcPts val="0"/>
              </a:spcBef>
              <a:spcAft>
                <a:spcPts val="0"/>
              </a:spcAft>
              <a:buNone/>
            </a:pPr>
            <a:r>
              <a:rPr lang="it-IT" sz="3699" b="1" dirty="0">
                <a:solidFill>
                  <a:srgbClr val="D05C43"/>
                </a:solidFill>
                <a:ea typeface="Calibri"/>
              </a:rPr>
              <a:t>COME?</a:t>
            </a:r>
          </a:p>
          <a:p>
            <a:pPr marL="271463" marR="0" lvl="0" indent="-271463" algn="l" rtl="0">
              <a:spcBef>
                <a:spcPts val="0"/>
              </a:spcBef>
              <a:spcAft>
                <a:spcPts val="0"/>
              </a:spcAft>
              <a:buFont typeface="Arial" panose="020B0604020202020204" pitchFamily="34" charset="0"/>
              <a:buChar char="•"/>
            </a:pPr>
            <a:r>
              <a:rPr lang="it-IT" sz="3200" b="1" dirty="0">
                <a:solidFill>
                  <a:schemeClr val="tx1"/>
                </a:solidFill>
                <a:sym typeface="Calibri"/>
              </a:rPr>
              <a:t>Con</a:t>
            </a:r>
            <a:r>
              <a:rPr lang="it-IT" sz="3200" i="1" dirty="0">
                <a:solidFill>
                  <a:schemeClr val="tx1"/>
                </a:solidFill>
                <a:sym typeface="Calibri"/>
              </a:rPr>
              <a:t> </a:t>
            </a:r>
            <a:r>
              <a:rPr lang="it-IT" sz="3200" dirty="0">
                <a:solidFill>
                  <a:schemeClr val="tx1"/>
                </a:solidFill>
                <a:sym typeface="Calibri"/>
              </a:rPr>
              <a:t>l’Africa</a:t>
            </a:r>
          </a:p>
          <a:p>
            <a:pPr marL="271463" marR="0" lvl="0" indent="-271463" algn="l" rtl="0">
              <a:spcBef>
                <a:spcPts val="0"/>
              </a:spcBef>
              <a:spcAft>
                <a:spcPts val="0"/>
              </a:spcAft>
              <a:buFont typeface="Arial" panose="020B0604020202020204" pitchFamily="34" charset="0"/>
              <a:buChar char="•"/>
            </a:pPr>
            <a:r>
              <a:rPr lang="it-IT" sz="3200" dirty="0">
                <a:solidFill>
                  <a:schemeClr val="tx1"/>
                </a:solidFill>
                <a:sym typeface="Calibri"/>
              </a:rPr>
              <a:t>Sviluppo/emergenze</a:t>
            </a:r>
          </a:p>
          <a:p>
            <a:pPr marL="271463" marR="0" lvl="0" indent="-271463" algn="l" rtl="0">
              <a:spcBef>
                <a:spcPts val="0"/>
              </a:spcBef>
              <a:spcAft>
                <a:spcPts val="0"/>
              </a:spcAft>
              <a:buFont typeface="Arial" panose="020B0604020202020204" pitchFamily="34" charset="0"/>
              <a:buChar char="•"/>
            </a:pPr>
            <a:r>
              <a:rPr lang="it-IT" sz="3200" dirty="0">
                <a:solidFill>
                  <a:schemeClr val="tx1"/>
                </a:solidFill>
                <a:sym typeface="Calibri"/>
              </a:rPr>
              <a:t>L’ultimo miglio</a:t>
            </a:r>
          </a:p>
          <a:p>
            <a:pPr marL="271463" marR="0" lvl="0" indent="-271463" algn="l" rtl="0">
              <a:spcBef>
                <a:spcPts val="0"/>
              </a:spcBef>
              <a:spcAft>
                <a:spcPts val="0"/>
              </a:spcAft>
              <a:buFont typeface="Arial" panose="020B0604020202020204" pitchFamily="34" charset="0"/>
              <a:buChar char="•"/>
            </a:pPr>
            <a:r>
              <a:rPr lang="it-IT" sz="3200" dirty="0">
                <a:solidFill>
                  <a:schemeClr val="tx1"/>
                </a:solidFill>
                <a:sym typeface="Calibri"/>
              </a:rPr>
              <a:t>Prima le mamme e i bambini</a:t>
            </a:r>
          </a:p>
          <a:p>
            <a:pPr marL="271463" marR="0" lvl="0" indent="-271463" algn="l" rtl="0">
              <a:spcBef>
                <a:spcPts val="0"/>
              </a:spcBef>
              <a:spcAft>
                <a:spcPts val="0"/>
              </a:spcAft>
              <a:buFont typeface="Arial" panose="020B0604020202020204" pitchFamily="34" charset="0"/>
              <a:buChar char="•"/>
            </a:pPr>
            <a:r>
              <a:rPr lang="it-IT" sz="3200" dirty="0">
                <a:solidFill>
                  <a:schemeClr val="tx1"/>
                </a:solidFill>
                <a:sym typeface="Calibri"/>
              </a:rPr>
              <a:t>Persone e competenze </a:t>
            </a:r>
          </a:p>
          <a:p>
            <a:pPr marL="0" marR="0" lvl="0" indent="0" algn="l" rtl="0">
              <a:spcBef>
                <a:spcPts val="0"/>
              </a:spcBef>
              <a:spcAft>
                <a:spcPts val="0"/>
              </a:spcAft>
              <a:buNone/>
            </a:pPr>
            <a:endParaRPr sz="3600" dirty="0">
              <a:solidFill>
                <a:schemeClr val="tx1"/>
              </a:solidFill>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8"/>
          <p:cNvSpPr/>
          <p:nvPr/>
        </p:nvSpPr>
        <p:spPr>
          <a:xfrm>
            <a:off x="-1" y="5871645"/>
            <a:ext cx="12189813" cy="22857"/>
          </a:xfrm>
          <a:custGeom>
            <a:avLst/>
            <a:gdLst/>
            <a:ahLst/>
            <a:cxnLst/>
            <a:rect l="l" t="t" r="r" b="b"/>
            <a:pathLst>
              <a:path w="20104100" h="120000" extrusionOk="0">
                <a:moveTo>
                  <a:pt x="0" y="0"/>
                </a:moveTo>
                <a:lnTo>
                  <a:pt x="20104099" y="0"/>
                </a:lnTo>
              </a:path>
            </a:pathLst>
          </a:custGeom>
          <a:noFill/>
          <a:ln w="19100" cap="flat" cmpd="sng">
            <a:solidFill>
              <a:srgbClr val="D05C4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r>
              <a:rPr lang="it-IT"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p:txBody>
      </p:sp>
      <p:sp>
        <p:nvSpPr>
          <p:cNvPr id="64" name="Google Shape;64;p8"/>
          <p:cNvSpPr txBox="1"/>
          <p:nvPr/>
        </p:nvSpPr>
        <p:spPr>
          <a:xfrm>
            <a:off x="233840" y="190923"/>
            <a:ext cx="7440589" cy="615403"/>
          </a:xfrm>
          <a:prstGeom prst="rect">
            <a:avLst/>
          </a:prstGeom>
          <a:noFill/>
          <a:ln>
            <a:noFill/>
          </a:ln>
        </p:spPr>
        <p:txBody>
          <a:bodyPr spcFirstLastPara="1" wrap="square" lIns="45675" tIns="22825" rIns="45675" bIns="22825" anchor="t" anchorCtr="0">
            <a:noAutofit/>
          </a:bodyPr>
          <a:lstStyle/>
          <a:p>
            <a:pPr marL="0" marR="0" lvl="0" indent="0" algn="l" rtl="0">
              <a:spcBef>
                <a:spcPts val="0"/>
              </a:spcBef>
              <a:spcAft>
                <a:spcPts val="0"/>
              </a:spcAft>
              <a:buNone/>
            </a:pPr>
            <a:r>
              <a:rPr lang="it-IT" sz="3699" b="1" i="0" u="none" strike="noStrike" cap="none">
                <a:solidFill>
                  <a:srgbClr val="D05C43"/>
                </a:solidFill>
                <a:latin typeface="Arial"/>
                <a:ea typeface="Arial"/>
                <a:cs typeface="Arial"/>
                <a:sym typeface="Arial"/>
              </a:rPr>
              <a:t>LA CONTINUITÀ DELLA CURA</a:t>
            </a:r>
            <a:endParaRPr sz="3699" b="1" i="0" u="none" strike="noStrike" cap="none">
              <a:solidFill>
                <a:srgbClr val="D05C43"/>
              </a:solidFill>
              <a:latin typeface="Arial"/>
              <a:ea typeface="Arial"/>
              <a:cs typeface="Arial"/>
              <a:sym typeface="Arial"/>
            </a:endParaRPr>
          </a:p>
        </p:txBody>
      </p:sp>
      <p:pic>
        <p:nvPicPr>
          <p:cNvPr id="65" name="Google Shape;65;p8"/>
          <p:cNvPicPr preferRelativeResize="0"/>
          <p:nvPr/>
        </p:nvPicPr>
        <p:blipFill rotWithShape="1">
          <a:blip r:embed="rId3">
            <a:alphaModFix/>
          </a:blip>
          <a:srcRect/>
          <a:stretch/>
        </p:blipFill>
        <p:spPr>
          <a:xfrm>
            <a:off x="461540" y="1361482"/>
            <a:ext cx="8226865" cy="3955006"/>
          </a:xfrm>
          <a:prstGeom prst="rect">
            <a:avLst/>
          </a:prstGeom>
          <a:noFill/>
          <a:ln>
            <a:noFill/>
          </a:ln>
        </p:spPr>
      </p:pic>
      <p:pic>
        <p:nvPicPr>
          <p:cNvPr id="66" name="Google Shape;66;p8"/>
          <p:cNvPicPr preferRelativeResize="0"/>
          <p:nvPr/>
        </p:nvPicPr>
        <p:blipFill rotWithShape="1">
          <a:blip r:embed="rId4">
            <a:alphaModFix/>
          </a:blip>
          <a:srcRect/>
          <a:stretch/>
        </p:blipFill>
        <p:spPr>
          <a:xfrm>
            <a:off x="10080287" y="6017980"/>
            <a:ext cx="1847008" cy="7314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
        <p:cNvGrpSpPr/>
        <p:nvPr/>
      </p:nvGrpSpPr>
      <p:grpSpPr>
        <a:xfrm>
          <a:off x="0" y="0"/>
          <a:ext cx="0" cy="0"/>
          <a:chOff x="0" y="0"/>
          <a:chExt cx="0" cy="0"/>
        </a:xfrm>
      </p:grpSpPr>
      <p:sp>
        <p:nvSpPr>
          <p:cNvPr id="11" name="Google Shape;11;p3"/>
          <p:cNvSpPr txBox="1"/>
          <p:nvPr/>
        </p:nvSpPr>
        <p:spPr>
          <a:xfrm>
            <a:off x="338624" y="3082922"/>
            <a:ext cx="10790930" cy="2375583"/>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0" tIns="6025" rIns="0" bIns="0" anchor="t" anchorCtr="0">
            <a:noAutofit/>
          </a:bodyPr>
          <a:lstStyle/>
          <a:p>
            <a:pPr marL="6347" marR="0" lvl="0" indent="0" algn="ctr" rtl="0">
              <a:spcBef>
                <a:spcPts val="0"/>
              </a:spcBef>
              <a:spcAft>
                <a:spcPts val="0"/>
              </a:spcAft>
              <a:buNone/>
            </a:pPr>
            <a:r>
              <a:rPr lang="it-IT" sz="5400" dirty="0">
                <a:solidFill>
                  <a:srgbClr val="FFFFFF"/>
                </a:solidFill>
              </a:rPr>
              <a:t>La mia esperienza in Sud Sudan</a:t>
            </a:r>
          </a:p>
          <a:p>
            <a:pPr marL="6347" marR="0" lvl="0" indent="0" algn="ctr" rtl="0">
              <a:spcBef>
                <a:spcPts val="0"/>
              </a:spcBef>
              <a:spcAft>
                <a:spcPts val="0"/>
              </a:spcAft>
              <a:buNone/>
            </a:pPr>
            <a:endParaRPr lang="it-IT" sz="5400" dirty="0">
              <a:solidFill>
                <a:srgbClr val="FFFFFF"/>
              </a:solidFill>
            </a:endParaRPr>
          </a:p>
        </p:txBody>
      </p:sp>
      <p:pic>
        <p:nvPicPr>
          <p:cNvPr id="13" name="Google Shape;13;p3"/>
          <p:cNvPicPr preferRelativeResize="0"/>
          <p:nvPr/>
        </p:nvPicPr>
        <p:blipFill rotWithShape="1">
          <a:blip r:embed="rId3">
            <a:alphaModFix/>
          </a:blip>
          <a:srcRect/>
          <a:stretch/>
        </p:blipFill>
        <p:spPr>
          <a:xfrm>
            <a:off x="8192371" y="261162"/>
            <a:ext cx="3704508" cy="1466260"/>
          </a:xfrm>
          <a:prstGeom prst="rect">
            <a:avLst/>
          </a:prstGeom>
          <a:noFill/>
          <a:ln>
            <a:noFill/>
          </a:ln>
        </p:spPr>
      </p:pic>
      <p:pic>
        <p:nvPicPr>
          <p:cNvPr id="2" name="Immagine 1">
            <a:extLst>
              <a:ext uri="{FF2B5EF4-FFF2-40B4-BE49-F238E27FC236}">
                <a16:creationId xmlns:a16="http://schemas.microsoft.com/office/drawing/2014/main" id="{D18B5A20-21FF-6478-8B12-35DA2C8D058E}"/>
              </a:ext>
            </a:extLst>
          </p:cNvPr>
          <p:cNvPicPr>
            <a:picLocks noChangeAspect="1"/>
          </p:cNvPicPr>
          <p:nvPr/>
        </p:nvPicPr>
        <p:blipFill>
          <a:blip r:embed="rId4"/>
          <a:stretch>
            <a:fillRect/>
          </a:stretch>
        </p:blipFill>
        <p:spPr>
          <a:xfrm>
            <a:off x="-220291" y="0"/>
            <a:ext cx="12412291" cy="6981913"/>
          </a:xfrm>
          <a:prstGeom prst="rect">
            <a:avLst/>
          </a:prstGeom>
        </p:spPr>
      </p:pic>
    </p:spTree>
    <p:extLst>
      <p:ext uri="{BB962C8B-B14F-4D97-AF65-F5344CB8AC3E}">
        <p14:creationId xmlns:p14="http://schemas.microsoft.com/office/powerpoint/2010/main" val="1139484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C106DB-1B9B-2A85-3FCC-AB88EAA9F262}"/>
              </a:ext>
            </a:extLst>
          </p:cNvPr>
          <p:cNvSpPr>
            <a:spLocks noGrp="1"/>
          </p:cNvSpPr>
          <p:nvPr>
            <p:ph type="ctrTitle"/>
          </p:nvPr>
        </p:nvSpPr>
        <p:spPr>
          <a:xfrm>
            <a:off x="5581650" y="904875"/>
            <a:ext cx="5857875" cy="985838"/>
          </a:xfrm>
        </p:spPr>
        <p:txBody>
          <a:bodyPr>
            <a:normAutofit fontScale="90000"/>
          </a:bodyPr>
          <a:lstStyle/>
          <a:p>
            <a:r>
              <a:rPr lang="it-IT" b="1" dirty="0">
                <a:solidFill>
                  <a:srgbClr val="D05C43"/>
                </a:solidFill>
              </a:rPr>
              <a:t>Lui Hospital 2020/21</a:t>
            </a:r>
          </a:p>
        </p:txBody>
      </p:sp>
      <p:sp>
        <p:nvSpPr>
          <p:cNvPr id="3" name="Sottotitolo 2">
            <a:extLst>
              <a:ext uri="{FF2B5EF4-FFF2-40B4-BE49-F238E27FC236}">
                <a16:creationId xmlns:a16="http://schemas.microsoft.com/office/drawing/2014/main" id="{26FD8F8C-4EFC-54D2-E5E9-0E108CD1BEA5}"/>
              </a:ext>
            </a:extLst>
          </p:cNvPr>
          <p:cNvSpPr>
            <a:spLocks noGrp="1"/>
          </p:cNvSpPr>
          <p:nvPr>
            <p:ph type="subTitle" idx="1"/>
          </p:nvPr>
        </p:nvSpPr>
        <p:spPr>
          <a:xfrm>
            <a:off x="5405437" y="2200275"/>
            <a:ext cx="6415088" cy="4381500"/>
          </a:xfrm>
        </p:spPr>
        <p:txBody>
          <a:bodyPr>
            <a:normAutofit lnSpcReduction="10000"/>
          </a:bodyPr>
          <a:lstStyle/>
          <a:p>
            <a:r>
              <a:rPr lang="it-IT" dirty="0"/>
              <a:t>Attività lavorativa </a:t>
            </a:r>
            <a:r>
              <a:rPr lang="it-IT" dirty="0">
                <a:sym typeface="Wingdings" panose="05000000000000000000" pitchFamily="2" charset="2"/>
              </a:rPr>
              <a:t> </a:t>
            </a:r>
            <a:r>
              <a:rPr lang="it-IT" dirty="0"/>
              <a:t>onori e oneri</a:t>
            </a:r>
          </a:p>
          <a:p>
            <a:endParaRPr lang="it-IT" dirty="0"/>
          </a:p>
          <a:p>
            <a:r>
              <a:rPr lang="it-IT" dirty="0"/>
              <a:t>Senior Nurse: </a:t>
            </a:r>
          </a:p>
          <a:p>
            <a:endParaRPr lang="it-IT" dirty="0"/>
          </a:p>
          <a:p>
            <a:pPr marL="342900" indent="-342900">
              <a:buFont typeface="Arial" panose="020B0604020202020204" pitchFamily="34" charset="0"/>
              <a:buChar char="•"/>
            </a:pPr>
            <a:r>
              <a:rPr lang="it-IT" dirty="0">
                <a:latin typeface="Arial Narrow" panose="020B0606020202030204" pitchFamily="34" charset="0"/>
              </a:rPr>
              <a:t>Esperienza</a:t>
            </a:r>
            <a:r>
              <a:rPr lang="it-IT" dirty="0"/>
              <a:t>, Responsabilità, Etica professionale</a:t>
            </a:r>
          </a:p>
          <a:p>
            <a:pPr marL="342900" indent="-342900">
              <a:buFont typeface="Arial" panose="020B0604020202020204" pitchFamily="34" charset="0"/>
              <a:buChar char="•"/>
            </a:pPr>
            <a:r>
              <a:rPr lang="it-IT" dirty="0"/>
              <a:t>Leadership, visione, condivisione, dedizione</a:t>
            </a:r>
          </a:p>
          <a:p>
            <a:endParaRPr lang="it-IT" dirty="0"/>
          </a:p>
          <a:p>
            <a:r>
              <a:rPr lang="it-IT" dirty="0"/>
              <a:t> </a:t>
            </a:r>
          </a:p>
        </p:txBody>
      </p:sp>
      <p:pic>
        <p:nvPicPr>
          <p:cNvPr id="5" name="Immagine 4" descr="Immagine che contiene testo, persona, Pubblicazione, calzature&#10;&#10;Descrizione generata automaticamente">
            <a:extLst>
              <a:ext uri="{FF2B5EF4-FFF2-40B4-BE49-F238E27FC236}">
                <a16:creationId xmlns:a16="http://schemas.microsoft.com/office/drawing/2014/main" id="{626CE6A3-9CB7-323D-0FE1-78ABB7CB5F55}"/>
              </a:ext>
            </a:extLst>
          </p:cNvPr>
          <p:cNvPicPr>
            <a:picLocks noChangeAspect="1"/>
          </p:cNvPicPr>
          <p:nvPr/>
        </p:nvPicPr>
        <p:blipFill>
          <a:blip r:embed="rId2"/>
          <a:stretch>
            <a:fillRect/>
          </a:stretch>
        </p:blipFill>
        <p:spPr>
          <a:xfrm>
            <a:off x="0" y="0"/>
            <a:ext cx="5143500" cy="6858000"/>
          </a:xfrm>
          <a:prstGeom prst="rect">
            <a:avLst/>
          </a:prstGeom>
        </p:spPr>
      </p:pic>
    </p:spTree>
    <p:extLst>
      <p:ext uri="{BB962C8B-B14F-4D97-AF65-F5344CB8AC3E}">
        <p14:creationId xmlns:p14="http://schemas.microsoft.com/office/powerpoint/2010/main" val="2663617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829804" y="1806472"/>
          <a:ext cx="10515600" cy="301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asellaDiTesto 1">
            <a:extLst>
              <a:ext uri="{FF2B5EF4-FFF2-40B4-BE49-F238E27FC236}">
                <a16:creationId xmlns:a16="http://schemas.microsoft.com/office/drawing/2014/main" id="{CBEB1FC0-F687-B54C-9686-6EE870CF6739}"/>
              </a:ext>
            </a:extLst>
          </p:cNvPr>
          <p:cNvSpPr txBox="1"/>
          <p:nvPr/>
        </p:nvSpPr>
        <p:spPr>
          <a:xfrm>
            <a:off x="631684" y="461619"/>
            <a:ext cx="7567436" cy="584775"/>
          </a:xfrm>
          <a:prstGeom prst="rect">
            <a:avLst/>
          </a:prstGeom>
          <a:noFill/>
        </p:spPr>
        <p:txBody>
          <a:bodyPr wrap="square" rtlCol="0">
            <a:spAutoFit/>
          </a:bodyPr>
          <a:lstStyle/>
          <a:p>
            <a:r>
              <a:rPr lang="it-IT" sz="3200" b="1" dirty="0">
                <a:solidFill>
                  <a:srgbClr val="D05C43"/>
                </a:solidFill>
              </a:rPr>
              <a:t>la mia esperienza in Sud Sudan... </a:t>
            </a:r>
          </a:p>
        </p:txBody>
      </p:sp>
      <p:pic>
        <p:nvPicPr>
          <p:cNvPr id="9" name="Google Shape;66;p8">
            <a:extLst>
              <a:ext uri="{FF2B5EF4-FFF2-40B4-BE49-F238E27FC236}">
                <a16:creationId xmlns:a16="http://schemas.microsoft.com/office/drawing/2014/main" id="{F1987DC7-5E8B-9A4B-A061-3529B8A7D556}"/>
              </a:ext>
            </a:extLst>
          </p:cNvPr>
          <p:cNvPicPr preferRelativeResize="0"/>
          <p:nvPr/>
        </p:nvPicPr>
        <p:blipFill rotWithShape="1">
          <a:blip r:embed="rId7">
            <a:alphaModFix/>
          </a:blip>
          <a:srcRect/>
          <a:stretch/>
        </p:blipFill>
        <p:spPr>
          <a:xfrm>
            <a:off x="10080287" y="6017980"/>
            <a:ext cx="1847008" cy="731488"/>
          </a:xfrm>
          <a:prstGeom prst="rect">
            <a:avLst/>
          </a:prstGeom>
          <a:noFill/>
          <a:ln>
            <a:noFill/>
          </a:ln>
        </p:spPr>
      </p:pic>
    </p:spTree>
    <p:extLst>
      <p:ext uri="{BB962C8B-B14F-4D97-AF65-F5344CB8AC3E}">
        <p14:creationId xmlns:p14="http://schemas.microsoft.com/office/powerpoint/2010/main" val="3918314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2791954" y="221087"/>
          <a:ext cx="7466471" cy="1422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oogle Shape;66;p8">
            <a:extLst>
              <a:ext uri="{FF2B5EF4-FFF2-40B4-BE49-F238E27FC236}">
                <a16:creationId xmlns:a16="http://schemas.microsoft.com/office/drawing/2014/main" id="{F1987DC7-5E8B-9A4B-A061-3529B8A7D556}"/>
              </a:ext>
            </a:extLst>
          </p:cNvPr>
          <p:cNvPicPr preferRelativeResize="0"/>
          <p:nvPr/>
        </p:nvPicPr>
        <p:blipFill rotWithShape="1">
          <a:blip r:embed="rId7">
            <a:alphaModFix/>
          </a:blip>
          <a:srcRect/>
          <a:stretch/>
        </p:blipFill>
        <p:spPr>
          <a:xfrm>
            <a:off x="10080287" y="6017980"/>
            <a:ext cx="1847008" cy="731488"/>
          </a:xfrm>
          <a:prstGeom prst="rect">
            <a:avLst/>
          </a:prstGeom>
          <a:noFill/>
          <a:ln>
            <a:noFill/>
          </a:ln>
        </p:spPr>
      </p:pic>
      <p:pic>
        <p:nvPicPr>
          <p:cNvPr id="15" name="Immagine 14" descr="Immagine che contiene persona, vestiti, terreno, aria aperta&#10;&#10;Descrizione generata automaticamente">
            <a:extLst>
              <a:ext uri="{FF2B5EF4-FFF2-40B4-BE49-F238E27FC236}">
                <a16:creationId xmlns:a16="http://schemas.microsoft.com/office/drawing/2014/main" id="{9C905E4C-FA02-2101-4B15-5FF3E842A538}"/>
              </a:ext>
            </a:extLst>
          </p:cNvPr>
          <p:cNvPicPr>
            <a:picLocks noChangeAspect="1"/>
          </p:cNvPicPr>
          <p:nvPr/>
        </p:nvPicPr>
        <p:blipFill>
          <a:blip r:embed="rId8"/>
          <a:stretch>
            <a:fillRect/>
          </a:stretch>
        </p:blipFill>
        <p:spPr>
          <a:xfrm>
            <a:off x="7899035" y="1848373"/>
            <a:ext cx="2914256" cy="3885675"/>
          </a:xfrm>
          <a:prstGeom prst="rect">
            <a:avLst/>
          </a:prstGeom>
        </p:spPr>
      </p:pic>
      <p:pic>
        <p:nvPicPr>
          <p:cNvPr id="17" name="Immagine 16" descr="Immagine che contiene cielo, vestiti, aria aperta, albero&#10;&#10;Descrizione generata automaticamente">
            <a:extLst>
              <a:ext uri="{FF2B5EF4-FFF2-40B4-BE49-F238E27FC236}">
                <a16:creationId xmlns:a16="http://schemas.microsoft.com/office/drawing/2014/main" id="{C2C5D7BD-CF8B-4B70-2A40-16BA4FFD3695}"/>
              </a:ext>
            </a:extLst>
          </p:cNvPr>
          <p:cNvPicPr>
            <a:picLocks noChangeAspect="1"/>
          </p:cNvPicPr>
          <p:nvPr/>
        </p:nvPicPr>
        <p:blipFill>
          <a:blip r:embed="rId9"/>
          <a:stretch>
            <a:fillRect/>
          </a:stretch>
        </p:blipFill>
        <p:spPr>
          <a:xfrm>
            <a:off x="2167298" y="1848374"/>
            <a:ext cx="5180900" cy="3885675"/>
          </a:xfrm>
          <a:prstGeom prst="rect">
            <a:avLst/>
          </a:prstGeom>
        </p:spPr>
      </p:pic>
      <p:sp>
        <p:nvSpPr>
          <p:cNvPr id="3" name="CasellaDiTesto 2">
            <a:extLst>
              <a:ext uri="{FF2B5EF4-FFF2-40B4-BE49-F238E27FC236}">
                <a16:creationId xmlns:a16="http://schemas.microsoft.com/office/drawing/2014/main" id="{499FAEBF-EB68-E0CF-523F-791558B45389}"/>
              </a:ext>
            </a:extLst>
          </p:cNvPr>
          <p:cNvSpPr txBox="1"/>
          <p:nvPr/>
        </p:nvSpPr>
        <p:spPr>
          <a:xfrm>
            <a:off x="561975" y="5857875"/>
            <a:ext cx="8562975" cy="830997"/>
          </a:xfrm>
          <a:prstGeom prst="rect">
            <a:avLst/>
          </a:prstGeom>
          <a:noFill/>
        </p:spPr>
        <p:txBody>
          <a:bodyPr wrap="square" rtlCol="0">
            <a:spAutoFit/>
          </a:bodyPr>
          <a:lstStyle/>
          <a:p>
            <a:r>
              <a:rPr lang="it-IT" sz="2400" b="1" dirty="0">
                <a:solidFill>
                  <a:srgbClr val="D05C43"/>
                </a:solidFill>
                <a:latin typeface="Arial Narrow" panose="020B0606020202030204" pitchFamily="34" charset="0"/>
              </a:rPr>
              <a:t>Gestione di pandemia da Covid-19: acqua? Soluzione alcolica? DPI? Isolamento? Equipement per diagnosi? O2? CPAP?</a:t>
            </a:r>
          </a:p>
        </p:txBody>
      </p:sp>
    </p:spTree>
    <p:extLst>
      <p:ext uri="{BB962C8B-B14F-4D97-AF65-F5344CB8AC3E}">
        <p14:creationId xmlns:p14="http://schemas.microsoft.com/office/powerpoint/2010/main" val="3091682774"/>
      </p:ext>
    </p:extLst>
  </p:cSld>
  <p:clrMapOvr>
    <a:masterClrMapping/>
  </p:clrMapOvr>
</p:sld>
</file>

<file path=ppt/theme/theme1.xml><?xml version="1.0" encoding="utf-8"?>
<a:theme xmlns:a="http://schemas.openxmlformats.org/drawingml/2006/main" name="VUOT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7790</TotalTime>
  <Words>1204</Words>
  <Application>Microsoft Office PowerPoint</Application>
  <PresentationFormat>Widescreen</PresentationFormat>
  <Paragraphs>122</Paragraphs>
  <Slides>25</Slides>
  <Notes>16</Notes>
  <HiddenSlides>1</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25</vt:i4>
      </vt:variant>
    </vt:vector>
  </HeadingPairs>
  <TitlesOfParts>
    <vt:vector size="31" baseType="lpstr">
      <vt:lpstr>Antique Olive</vt:lpstr>
      <vt:lpstr>Arial</vt:lpstr>
      <vt:lpstr>Arial Narrow</vt:lpstr>
      <vt:lpstr>Calibri</vt:lpstr>
      <vt:lpstr>Wingdings</vt:lpstr>
      <vt:lpstr>VUOTO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Lui Hospital 2020/21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Investire di più e meglio nei giovani africani e nelle Istituzioni di ricerca africana.</vt:lpstr>
      <vt:lpstr>Presentazione standard di PowerPoint</vt:lpstr>
      <vt:lpstr>Opportunità per gli infermieri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Lucia LF. Forte</dc:creator>
  <cp:lastModifiedBy>m.aldeghi1@campus.unimib.it</cp:lastModifiedBy>
  <cp:revision>44</cp:revision>
  <cp:lastPrinted>2021-01-21T14:16:29Z</cp:lastPrinted>
  <dcterms:modified xsi:type="dcterms:W3CDTF">2024-05-23T16:47:34Z</dcterms:modified>
</cp:coreProperties>
</file>