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85" r:id="rId6"/>
    <p:sldId id="286" r:id="rId7"/>
    <p:sldId id="304" r:id="rId8"/>
    <p:sldId id="302" r:id="rId9"/>
    <p:sldId id="308" r:id="rId10"/>
    <p:sldId id="307" r:id="rId11"/>
    <p:sldId id="287" r:id="rId12"/>
    <p:sldId id="322" r:id="rId13"/>
    <p:sldId id="269" r:id="rId14"/>
    <p:sldId id="268" r:id="rId15"/>
    <p:sldId id="259" r:id="rId16"/>
    <p:sldId id="323" r:id="rId17"/>
    <p:sldId id="318" r:id="rId18"/>
    <p:sldId id="296" r:id="rId19"/>
    <p:sldId id="321" r:id="rId20"/>
    <p:sldId id="305" r:id="rId21"/>
    <p:sldId id="319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545"/>
  </p:normalViewPr>
  <p:slideViewPr>
    <p:cSldViewPr snapToGrid="0">
      <p:cViewPr varScale="1">
        <p:scale>
          <a:sx n="76" d="100"/>
          <a:sy n="76" d="100"/>
        </p:scale>
        <p:origin x="82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89C59-3B0C-0741-9614-D69E4E66BCAA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502F3-A592-EF4B-9303-D637EE3595F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01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502F3-A592-EF4B-9303-D637EE3595F9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60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440AE-57E2-C142-9D6C-34FAC4AC3DEE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628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440AE-57E2-C142-9D6C-34FAC4AC3DEE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646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7B67-4361-6949-95F7-83D014B5329F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99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44AF-8F3F-AC4D-A805-9E8B638549F8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88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82129-C6BB-AC45-B39B-56E8E05D061F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849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7191A8-855A-4403-A881-518FD3F65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71B68FB-1325-41B6-91A1-0B1275902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0F78CD-988D-4E74-B01B-8C362AC6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4FCAE5-F78B-4253-9423-C77FD0DB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43A657-E331-4F3F-9FB0-A799D649E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8866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03872-5288-42C4-9F55-ECBA0154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B8A04D-120A-4D6D-9379-0C12519D6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6B212F-B083-4E1A-B2A5-3E4F4E502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4FC21-5595-400E-9F6E-C421DB0A3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88CAF0-51CF-42D4-AAA4-9854BED9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125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11EFD-515A-4551-885F-E2846A98F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51955C-FE62-4E0C-9C65-5D8844EE8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68339E-9699-46CC-995B-F5E117BC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B1D18F-2EA9-4230-A1AA-ACA8058F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444BAA-8B89-4948-A606-F4B58DA1B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937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C8850A-EB6D-42EA-987B-3F2D4531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AAF23B-61F9-455C-A35C-640061714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CD338E0-459B-492A-A053-7DC5E8CC6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6A33D1-2FC6-46A7-A323-9C195AC77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4250D0-F71B-47BA-8A6E-03C78ACB1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AD12585-50C9-4721-9D2E-1D2ECD31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1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505533-56F9-4062-96F0-FAD35C63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5A5D11-96F6-489F-84E8-85BA85FCB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25CC28-D121-4B48-B93A-60C2E84B1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5D11F28-2203-40B6-A6AB-7407077B3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49D0C33-67B3-4EA3-8F57-43347B00E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6BA470F-9428-4AE7-9790-B2513C7F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371D690-0A4F-4A17-B1C3-04500AB1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19A46D3-7B3E-4B63-820D-F65F0377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585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8A25C-2B00-4586-BE3F-A520CF9C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9322AC-1051-4948-847E-4C5B0C46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577116F-6877-4DE4-95F1-51FA53AC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13F494-0812-4BE9-83E7-0CFD282D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2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F96ADB2-0E54-4A3F-A011-6187BC90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A82BBD-AD3A-4FB3-A696-CC384F9E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BBD0B9-69D1-425C-980C-7D4ED8ED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58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181E86-8F12-4103-87BB-ABD9F733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2ED772-218B-48AA-9F3B-94D648D9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DB6170-FB87-4609-B260-76E1F69AD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CCAF5A-D828-48A7-96D8-0EF3A257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604CAB-2058-4AFA-968E-DE684D0F6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1C4877-6AE1-4C57-812F-4E09D6F3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9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F0ABA-66F2-ED4D-890A-A4F1B412368C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7940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5C69D-FBCE-4296-B689-64F63F911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C66CE79-6820-420A-ADFF-0EF4F68E11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6B36DB-1638-4D5F-8067-22F7005A9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2614F6-ABCC-48A3-9375-BF176E1E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D0851C-DAA9-4E6F-969F-A141CC3F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F7033E-73B9-4FEE-BA0D-220174ED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537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EE6E00-A572-48FF-BA2D-74E523E4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D43EDA-22E7-4576-BB75-C41FE1870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C54021-0291-41F9-8F14-7A628ECCB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21DE4F-9250-4942-86D1-AF663E7C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52DEB0-AFF0-48B3-B675-F04D910E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047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D58DB62-728D-4D39-94B0-4D92FC387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377985C-F3F9-4153-B83F-1E2CCD30E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33B8B6-1463-46CA-ADF6-EE25565C8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E65076-B8D7-41E4-A0C6-E4DBE39D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CCAD37-D0D4-4F1E-AE47-259699B2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682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CFDA-2D15-1344-822D-DACB1AFD831C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73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48032-3910-C540-8D06-CD341CE18000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4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8B6B-EB67-C14C-81C4-686A36ECDF1E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22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BFEB3-5536-0645-BBF9-C5B84C28F3F4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02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E2E2D-97B3-6841-BE95-75E839416DD6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52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1CF9-B482-5F4B-AEE7-1A8527D856A5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745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0742-C8AD-B44B-8846-84BEDB07E236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84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36E01-2603-4241-B175-1C90412C3441}" type="datetime1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9F31C-5F29-49E3-8EC1-306EEEC522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22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FA09260-3754-42C2-B2DF-D5127367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0EED048-2A16-41B1-8327-FA8577836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0FBA76-4919-4A8E-A682-80170D300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EBAB6-2E17-459D-A4AF-2F9358472BE7}" type="datetimeFigureOut">
              <a:rPr lang="it-IT" smtClean="0"/>
              <a:pPr/>
              <a:t>28/05/2024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BA99E0-0EB9-497C-8BE5-129968D3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728298-937F-475C-A04C-6164579D0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00760-72DD-4B19-9398-B9357B0460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39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letteria.consolo@unimi.it" TargetMode="External"/><Relationship Id="rId2" Type="http://schemas.openxmlformats.org/officeDocument/2006/relationships/hyperlink" Target="mailto:maura.lusignani@unimi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hyperlink" Target="mailto:loredana.pasquot@unimi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sio.cdl.unimi.it/it/insegnamenti/piano-didattic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io.cdl.unimi.it/it/insegnamenti/piano-didattico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F50D4F-1905-6A53-F191-DD39C33A51B4}"/>
              </a:ext>
            </a:extLst>
          </p:cNvPr>
          <p:cNvSpPr txBox="1"/>
          <p:nvPr/>
        </p:nvSpPr>
        <p:spPr>
          <a:xfrm>
            <a:off x="2358092" y="2612441"/>
            <a:ext cx="7925759" cy="120032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Laurea Magistrale </a:t>
            </a:r>
          </a:p>
          <a:p>
            <a:pPr algn="ctr"/>
            <a:r>
              <a:rPr lang="it-IT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 formazione post laurea: i nuovi percorsi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B0736E9-081B-8B32-31E1-00A06B0C2AF7}"/>
              </a:ext>
            </a:extLst>
          </p:cNvPr>
          <p:cNvSpPr txBox="1"/>
          <p:nvPr/>
        </p:nvSpPr>
        <p:spPr>
          <a:xfrm>
            <a:off x="2461847" y="6197826"/>
            <a:ext cx="3528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M. Lusignani; L. Pasquot; L. Consolo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84DD23C-940F-D3F5-D963-1C6BCC4C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1</a:t>
            </a:fld>
            <a:endParaRPr lang="it-I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40454" t="9387" r="35606" b="81734"/>
          <a:stretch>
            <a:fillRect/>
          </a:stretch>
        </p:blipFill>
        <p:spPr bwMode="auto">
          <a:xfrm>
            <a:off x="3803073" y="623453"/>
            <a:ext cx="5522620" cy="122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 l="40454" t="9387" r="35606" b="81734"/>
          <a:stretch>
            <a:fillRect/>
          </a:stretch>
        </p:blipFill>
        <p:spPr bwMode="auto">
          <a:xfrm>
            <a:off x="9283736" y="6213764"/>
            <a:ext cx="2908264" cy="64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982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0FFFE50-46C7-B438-9BD2-B3B8DAC2B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60" y="365129"/>
            <a:ext cx="10276840" cy="1325563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it-IT" i="1" dirty="0">
                <a:solidFill>
                  <a:schemeClr val="bg1"/>
                </a:solidFill>
              </a:rPr>
              <a:t>Percorso Opzionale in inglese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i="1" dirty="0">
                <a:solidFill>
                  <a:schemeClr val="bg1"/>
                </a:solidFill>
              </a:rPr>
              <a:t>( </a:t>
            </a:r>
            <a:r>
              <a:rPr lang="it-IT" i="1" dirty="0" err="1">
                <a:solidFill>
                  <a:schemeClr val="bg1"/>
                </a:solidFill>
              </a:rPr>
              <a:t>microcredentials</a:t>
            </a:r>
            <a:r>
              <a:rPr lang="it-IT" i="1" dirty="0">
                <a:solidFill>
                  <a:schemeClr val="bg1"/>
                </a:solidFill>
              </a:rPr>
              <a:t> 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2134F9-0EFE-7AFD-6095-2F28D0AA8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19950" y="1828800"/>
            <a:ext cx="4171950" cy="2628900"/>
          </a:xfrm>
          <a:solidFill>
            <a:schemeClr val="accent1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Second year 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Advanced clinical practice assessment methods in acute, chronic and end of life care </a:t>
            </a:r>
          </a:p>
          <a:p>
            <a:r>
              <a:rPr lang="it-IT" sz="3600" dirty="0">
                <a:solidFill>
                  <a:srgbClr val="FFC000"/>
                </a:solidFill>
              </a:rPr>
              <a:t>Corso integrato di Metodologie di valutazione della qualità e dei risultati della pratica </a:t>
            </a:r>
            <a:r>
              <a:rPr lang="it-IT" sz="3600" dirty="0" err="1">
                <a:solidFill>
                  <a:srgbClr val="FFC000"/>
                </a:solidFill>
              </a:rPr>
              <a:t>iavanzata</a:t>
            </a:r>
            <a:r>
              <a:rPr lang="it-IT" sz="3600" dirty="0">
                <a:solidFill>
                  <a:srgbClr val="FFC000"/>
                </a:solidFill>
              </a:rPr>
              <a:t> </a:t>
            </a:r>
            <a:r>
              <a:rPr lang="it-IT" sz="3600" dirty="0" err="1">
                <a:solidFill>
                  <a:srgbClr val="FFC000"/>
                </a:solidFill>
              </a:rPr>
              <a:t>clinico-assenziale</a:t>
            </a:r>
            <a:r>
              <a:rPr lang="it-IT" sz="3600" dirty="0">
                <a:solidFill>
                  <a:srgbClr val="FFC000"/>
                </a:solidFill>
              </a:rPr>
              <a:t> avanzata nell’acuzie, nella cronicità e nel fine vita</a:t>
            </a:r>
          </a:p>
          <a:p>
            <a:r>
              <a:rPr lang="en-US" sz="3600" dirty="0">
                <a:solidFill>
                  <a:schemeClr val="bg1"/>
                </a:solidFill>
              </a:rPr>
              <a:t>Academic disciplines: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BIO/14  Pharmacology 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MED/45 Nursing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MED/47 Midwifery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MED/06 Medical Oncology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= ECTS 8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it-IT" sz="3600" dirty="0">
                <a:solidFill>
                  <a:srgbClr val="FFC000"/>
                </a:solidFill>
              </a:rPr>
              <a:t>1 </a:t>
            </a:r>
            <a:r>
              <a:rPr lang="it-IT" sz="3600" dirty="0" err="1">
                <a:solidFill>
                  <a:srgbClr val="FFC000"/>
                </a:solidFill>
              </a:rPr>
              <a:t>Elective</a:t>
            </a:r>
            <a:r>
              <a:rPr lang="it-IT" sz="3600" dirty="0">
                <a:solidFill>
                  <a:srgbClr val="FFC000"/>
                </a:solidFill>
              </a:rPr>
              <a:t> + 7 Thesis = 16 ECTS</a:t>
            </a:r>
          </a:p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B26E303-701E-4D1F-B133-5E01C9C07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1101" y="1847850"/>
            <a:ext cx="4362449" cy="2609850"/>
          </a:xfrm>
          <a:solidFill>
            <a:schemeClr val="accent1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First year 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Advanced practice assessment methods in primary and community care</a:t>
            </a:r>
          </a:p>
          <a:p>
            <a:r>
              <a:rPr lang="it-IT" sz="3600" dirty="0">
                <a:solidFill>
                  <a:srgbClr val="FFC000"/>
                </a:solidFill>
              </a:rPr>
              <a:t>Corso integrato di Avanzamenti teorici e filosofici della disciplina ostetrica nella pratica</a:t>
            </a:r>
          </a:p>
          <a:p>
            <a:r>
              <a:rPr lang="it-IT" sz="3600" dirty="0">
                <a:solidFill>
                  <a:srgbClr val="FFC000"/>
                </a:solidFill>
              </a:rPr>
              <a:t>avanzata</a:t>
            </a:r>
          </a:p>
          <a:p>
            <a:r>
              <a:rPr lang="en-US" sz="3600" dirty="0">
                <a:solidFill>
                  <a:schemeClr val="bg1"/>
                </a:solidFill>
              </a:rPr>
              <a:t>MED/09 Internal Medicine;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MED/45 Nursing  ;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MED/47 Midwifery;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MED/38 </a:t>
            </a:r>
            <a:r>
              <a:rPr lang="en-US" sz="3600" dirty="0" err="1">
                <a:solidFill>
                  <a:schemeClr val="bg1"/>
                </a:solidFill>
              </a:rPr>
              <a:t>Paediatrics</a:t>
            </a:r>
            <a:r>
              <a:rPr lang="en-US" sz="3600" dirty="0">
                <a:solidFill>
                  <a:schemeClr val="bg1"/>
                </a:solidFill>
              </a:rPr>
              <a:t>;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MED/40 Obstetrics and gynecology ;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MED/42 Hygiene and Public Health ; 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MED/44 Occupational Medicine</a:t>
            </a:r>
            <a:endParaRPr lang="it-IT" sz="3600" dirty="0">
              <a:solidFill>
                <a:schemeClr val="bg1"/>
              </a:solidFill>
            </a:endParaRPr>
          </a:p>
          <a:p>
            <a:r>
              <a:rPr lang="en-US" sz="3600" i="1" dirty="0">
                <a:solidFill>
                  <a:schemeClr val="bg1"/>
                </a:solidFill>
              </a:rPr>
              <a:t>= ECTS 7  </a:t>
            </a:r>
          </a:p>
          <a:p>
            <a:r>
              <a:rPr lang="it-IT" sz="3600" dirty="0">
                <a:solidFill>
                  <a:srgbClr val="FFC000"/>
                </a:solidFill>
              </a:rPr>
              <a:t>2 </a:t>
            </a:r>
            <a:r>
              <a:rPr lang="it-IT" sz="3600" dirty="0" err="1">
                <a:solidFill>
                  <a:srgbClr val="FFC000"/>
                </a:solidFill>
              </a:rPr>
              <a:t>Elective</a:t>
            </a:r>
            <a:r>
              <a:rPr lang="it-IT" sz="3600" dirty="0">
                <a:solidFill>
                  <a:srgbClr val="FFC000"/>
                </a:solidFill>
              </a:rPr>
              <a:t> + 7 Thesis = 16 ECTS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FF9D61-BAB0-FFEB-33EC-485A1802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Università degli Studi di Milano - Virtual open day 2023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85A8B3-FCF7-28B0-3AA6-7237A4F4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00760-72DD-4B19-9398-B9357B046071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29464" t="8139" r="59272"/>
          <a:stretch>
            <a:fillRect/>
          </a:stretch>
        </p:blipFill>
        <p:spPr bwMode="auto">
          <a:xfrm>
            <a:off x="0" y="0"/>
            <a:ext cx="914400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6111" t="28140" r="7084" b="16279"/>
          <a:stretch>
            <a:fillRect/>
          </a:stretch>
        </p:blipFill>
        <p:spPr bwMode="auto">
          <a:xfrm>
            <a:off x="1047750" y="4591050"/>
            <a:ext cx="96964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2977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6B68986B-7A49-5E30-D7B4-45AE88C29399}"/>
              </a:ext>
            </a:extLst>
          </p:cNvPr>
          <p:cNvSpPr txBox="1">
            <a:spLocks/>
          </p:cNvSpPr>
          <p:nvPr/>
        </p:nvSpPr>
        <p:spPr>
          <a:xfrm>
            <a:off x="2335530" y="2766680"/>
            <a:ext cx="7886700" cy="3458661"/>
          </a:xfrm>
          <a:prstGeom prst="rect">
            <a:avLst/>
          </a:prstGeom>
          <a:ln>
            <a:solidFill>
              <a:srgbClr val="C05BB4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800" dirty="0">
                <a:solidFill>
                  <a:srgbClr val="002060"/>
                </a:solidFill>
              </a:rPr>
              <a:t>Piano studi </a:t>
            </a:r>
            <a:r>
              <a:rPr lang="it-IT" sz="1800" dirty="0">
                <a:solidFill>
                  <a:srgbClr val="FF0000"/>
                </a:solidFill>
              </a:rPr>
              <a:t>part time, </a:t>
            </a:r>
            <a:r>
              <a:rPr lang="it-IT" sz="1800" dirty="0">
                <a:solidFill>
                  <a:srgbClr val="002060"/>
                </a:solidFill>
              </a:rPr>
              <a:t>quadriennale 1 anno o triennale al 2 anno o..</a:t>
            </a:r>
            <a:r>
              <a:rPr lang="it-IT" sz="1800" dirty="0" err="1">
                <a:solidFill>
                  <a:srgbClr val="002060"/>
                </a:solidFill>
              </a:rPr>
              <a:t>fc</a:t>
            </a:r>
            <a:endParaRPr lang="it-IT" sz="1800" dirty="0">
              <a:solidFill>
                <a:srgbClr val="002060"/>
              </a:solidFill>
            </a:endParaRPr>
          </a:p>
          <a:p>
            <a:pPr algn="l"/>
            <a:r>
              <a:rPr lang="it-IT" sz="1800" dirty="0">
                <a:solidFill>
                  <a:srgbClr val="FF0000"/>
                </a:solidFill>
                <a:ea typeface="ＭＳ Ｐゴシック" pitchFamily="34" charset="-128"/>
              </a:rPr>
              <a:t>Didattica blended 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su piattaforma </a:t>
            </a:r>
            <a:r>
              <a:rPr lang="it-IT" sz="1800" dirty="0" err="1">
                <a:solidFill>
                  <a:srgbClr val="002060"/>
                </a:solidFill>
                <a:ea typeface="ＭＳ Ｐゴシック" pitchFamily="34" charset="-128"/>
              </a:rPr>
              <a:t>Moodle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 per il corso di Prevenzione e assistenza 1 anno</a:t>
            </a:r>
          </a:p>
          <a:p>
            <a:pPr algn="l"/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Didattica con </a:t>
            </a:r>
            <a:r>
              <a:rPr lang="it-IT" sz="1800" dirty="0" err="1">
                <a:solidFill>
                  <a:srgbClr val="FF0000"/>
                </a:solidFill>
                <a:ea typeface="ＭＳ Ｐゴシック" pitchFamily="34" charset="-128"/>
              </a:rPr>
              <a:t>Mindomo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, aula virtuale per didattica Blended, corsi 2 anno</a:t>
            </a:r>
          </a:p>
          <a:p>
            <a:pPr algn="l"/>
            <a:r>
              <a:rPr lang="it-IT" sz="1800" dirty="0">
                <a:solidFill>
                  <a:srgbClr val="FF0000"/>
                </a:solidFill>
                <a:ea typeface="ＭＳ Ｐゴシック" pitchFamily="34" charset="-128"/>
              </a:rPr>
              <a:t>Progetto di Co-costruzione 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di due corsi di insegnamento in partnership fra studenti e docenti</a:t>
            </a:r>
          </a:p>
          <a:p>
            <a:pPr algn="l"/>
            <a:r>
              <a:rPr lang="it-IT" sz="1800" dirty="0">
                <a:solidFill>
                  <a:srgbClr val="FF0000"/>
                </a:solidFill>
                <a:ea typeface="ＭＳ Ｐゴシック" pitchFamily="34" charset="-128"/>
              </a:rPr>
              <a:t>Corso preparatorio 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di Statistica </a:t>
            </a:r>
          </a:p>
          <a:p>
            <a:pPr algn="l"/>
            <a:r>
              <a:rPr lang="it-IT" sz="1800" dirty="0">
                <a:solidFill>
                  <a:srgbClr val="FF0000"/>
                </a:solidFill>
                <a:ea typeface="ＭＳ Ｐゴシック" pitchFamily="34" charset="-128"/>
              </a:rPr>
              <a:t>Project field di Tirocinio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: Revisione letteratura, Indagine epidemiologica su problemi clinico assistenziali , partecipazione a studi osservazionali, Stages osservativi in ambito clinico-assistenziale, gestionale, didattico </a:t>
            </a:r>
          </a:p>
          <a:p>
            <a:pPr algn="l"/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Partecipazione a eventi professionali </a:t>
            </a:r>
            <a:r>
              <a:rPr lang="it-IT" sz="1800" dirty="0">
                <a:solidFill>
                  <a:srgbClr val="FF0000"/>
                </a:solidFill>
                <a:ea typeface="ＭＳ Ｐゴシック" pitchFamily="34" charset="-128"/>
              </a:rPr>
              <a:t>internazionali </a:t>
            </a:r>
            <a:r>
              <a:rPr lang="it-IT" sz="1800" dirty="0">
                <a:solidFill>
                  <a:srgbClr val="002060"/>
                </a:solidFill>
                <a:ea typeface="ＭＳ Ｐゴシック" pitchFamily="34" charset="-128"/>
              </a:rPr>
              <a:t>e a attività in </a:t>
            </a:r>
            <a:r>
              <a:rPr lang="it-IT" sz="1800" dirty="0">
                <a:solidFill>
                  <a:srgbClr val="FF0000"/>
                </a:solidFill>
                <a:ea typeface="ＭＳ Ｐゴシック" pitchFamily="34" charset="-128"/>
              </a:rPr>
              <a:t>Erasmus e di tesi all’estero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CF66487-42F8-A1D8-B633-5959B450F58D}"/>
              </a:ext>
            </a:extLst>
          </p:cNvPr>
          <p:cNvSpPr txBox="1">
            <a:spLocks/>
          </p:cNvSpPr>
          <p:nvPr/>
        </p:nvSpPr>
        <p:spPr>
          <a:xfrm>
            <a:off x="2602370" y="1558600"/>
            <a:ext cx="6440556" cy="99417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bg1"/>
                </a:solidFill>
              </a:rPr>
              <a:t>	Promozione della qualità del corso 	e della soddisfazione degli studenti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3B9959-227B-A5A5-85C4-E2823888CEB9}"/>
              </a:ext>
            </a:extLst>
          </p:cNvPr>
          <p:cNvSpPr txBox="1"/>
          <p:nvPr/>
        </p:nvSpPr>
        <p:spPr>
          <a:xfrm>
            <a:off x="2603780" y="1109774"/>
            <a:ext cx="653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Corso di Laurea Magistrale in Scienze Infermieristiche e Ostetriche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9464" t="8139" r="59272"/>
          <a:stretch>
            <a:fillRect/>
          </a:stretch>
        </p:blipFill>
        <p:spPr bwMode="auto">
          <a:xfrm>
            <a:off x="488730" y="1387366"/>
            <a:ext cx="1061755" cy="517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" name="Immagine 9" descr="MicrosoftTeams-image.png"/>
          <p:cNvPicPr>
            <a:picLocks noChangeAspect="1"/>
          </p:cNvPicPr>
          <p:nvPr/>
        </p:nvPicPr>
        <p:blipFill>
          <a:blip r:embed="rId4" cstate="print"/>
          <a:srcRect l="11226" t="18621" b="36782"/>
          <a:stretch>
            <a:fillRect/>
          </a:stretch>
        </p:blipFill>
        <p:spPr>
          <a:xfrm>
            <a:off x="9461759" y="1"/>
            <a:ext cx="273023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5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63B9959-227B-A5A5-85C4-E2823888CEB9}"/>
              </a:ext>
            </a:extLst>
          </p:cNvPr>
          <p:cNvSpPr txBox="1"/>
          <p:nvPr/>
        </p:nvSpPr>
        <p:spPr>
          <a:xfrm>
            <a:off x="2603780" y="1109774"/>
            <a:ext cx="653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Corso di Laurea Magistrale in Scienze Infermieristiche e Ostetriche 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DF808CA1-6FBC-89F9-BDCC-EEF3E8B43E90}"/>
              </a:ext>
            </a:extLst>
          </p:cNvPr>
          <p:cNvSpPr txBox="1">
            <a:spLocks/>
          </p:cNvSpPr>
          <p:nvPr/>
        </p:nvSpPr>
        <p:spPr>
          <a:xfrm>
            <a:off x="2215055" y="2737739"/>
            <a:ext cx="9138920" cy="326892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Wingdings" pitchFamily="2" charset="2"/>
              <a:buChar char="ü"/>
            </a:pPr>
            <a:r>
              <a:rPr lang="it-IT" dirty="0"/>
              <a:t> </a:t>
            </a:r>
            <a:r>
              <a:rPr lang="it-IT" dirty="0">
                <a:solidFill>
                  <a:srgbClr val="002060"/>
                </a:solidFill>
              </a:rPr>
              <a:t>accesso ai ruoli della dirigenza sanitaria</a:t>
            </a:r>
          </a:p>
          <a:p>
            <a:pPr algn="l">
              <a:buFont typeface="Wingdings" pitchFamily="2" charset="2"/>
              <a:buChar char="ü"/>
            </a:pPr>
            <a:r>
              <a:rPr lang="it-IT" dirty="0">
                <a:solidFill>
                  <a:srgbClr val="002060"/>
                </a:solidFill>
              </a:rPr>
              <a:t> accesso ai ruoli della dirigenza sociosanitaria </a:t>
            </a:r>
          </a:p>
          <a:p>
            <a:pPr algn="l">
              <a:buFont typeface="Wingdings" pitchFamily="2" charset="2"/>
              <a:buChar char="ü"/>
            </a:pPr>
            <a:r>
              <a:rPr lang="it-IT" dirty="0">
                <a:solidFill>
                  <a:srgbClr val="002060"/>
                </a:solidFill>
              </a:rPr>
              <a:t>accesso ai ruoli di coordinamento dipartimentale</a:t>
            </a:r>
          </a:p>
          <a:p>
            <a:pPr algn="l">
              <a:buFont typeface="Wingdings" pitchFamily="2" charset="2"/>
              <a:buChar char="ü"/>
            </a:pPr>
            <a:r>
              <a:rPr lang="it-IT" dirty="0">
                <a:solidFill>
                  <a:srgbClr val="002060"/>
                </a:solidFill>
              </a:rPr>
              <a:t> accesso all’attività di insegnamento dedicato al personale del Servizio sanitario, di tutor e di direttore didattico per i </a:t>
            </a:r>
            <a:r>
              <a:rPr lang="it-IT" dirty="0" err="1">
                <a:solidFill>
                  <a:srgbClr val="002060"/>
                </a:solidFill>
              </a:rPr>
              <a:t>CdL</a:t>
            </a:r>
            <a:r>
              <a:rPr lang="it-IT" dirty="0">
                <a:solidFill>
                  <a:srgbClr val="002060"/>
                </a:solidFill>
              </a:rPr>
              <a:t> del settore </a:t>
            </a:r>
          </a:p>
          <a:p>
            <a:pPr algn="l">
              <a:buFont typeface="Wingdings" pitchFamily="2" charset="2"/>
              <a:buChar char="ü"/>
            </a:pPr>
            <a:r>
              <a:rPr lang="it-IT" dirty="0">
                <a:solidFill>
                  <a:srgbClr val="002060"/>
                </a:solidFill>
              </a:rPr>
              <a:t> accesso alla ricerca ( infermiere o ostetrica di ricerca)</a:t>
            </a:r>
          </a:p>
          <a:p>
            <a:pPr algn="l">
              <a:buFont typeface="Wingdings" pitchFamily="2" charset="2"/>
              <a:buChar char="ü"/>
            </a:pPr>
            <a:r>
              <a:rPr lang="it-IT" dirty="0">
                <a:solidFill>
                  <a:srgbClr val="FF0000"/>
                </a:solidFill>
              </a:rPr>
              <a:t>accesso alle funzioni clinico assistenziali specialistiche </a:t>
            </a:r>
          </a:p>
          <a:p>
            <a:pPr algn="l">
              <a:buFont typeface="Wingdings" pitchFamily="2" charset="2"/>
              <a:buChar char="ü"/>
            </a:pPr>
            <a:r>
              <a:rPr lang="it-IT" dirty="0">
                <a:solidFill>
                  <a:srgbClr val="FF0000"/>
                </a:solidFill>
              </a:rPr>
              <a:t>accesso al percorso universitario successivo  del Dottorato di ricerca  o dei Master di secondo livello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2A23F69-028B-7D28-FDD9-05E89EFE7ACD}"/>
              </a:ext>
            </a:extLst>
          </p:cNvPr>
          <p:cNvSpPr txBox="1">
            <a:spLocks/>
          </p:cNvSpPr>
          <p:nvPr/>
        </p:nvSpPr>
        <p:spPr>
          <a:xfrm>
            <a:off x="2338130" y="1778651"/>
            <a:ext cx="7558059" cy="75728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bg1"/>
                </a:solidFill>
              </a:rPr>
              <a:t>Sbocchi professionali del laureato magistrale in Scienze Infermieristiche e Ostetriche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29464" t="8139" r="59272"/>
          <a:stretch>
            <a:fillRect/>
          </a:stretch>
        </p:blipFill>
        <p:spPr bwMode="auto">
          <a:xfrm>
            <a:off x="331076" y="930166"/>
            <a:ext cx="1145918" cy="558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MicrosoftTeams-image.png"/>
          <p:cNvPicPr>
            <a:picLocks noChangeAspect="1"/>
          </p:cNvPicPr>
          <p:nvPr/>
        </p:nvPicPr>
        <p:blipFill>
          <a:blip r:embed="rId4" cstate="print"/>
          <a:srcRect l="11226" t="18621" b="36782"/>
          <a:stretch>
            <a:fillRect/>
          </a:stretch>
        </p:blipFill>
        <p:spPr>
          <a:xfrm>
            <a:off x="9461759" y="1"/>
            <a:ext cx="273023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8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84077C-BDA4-07FF-7044-70D34F8C9520}"/>
              </a:ext>
            </a:extLst>
          </p:cNvPr>
          <p:cNvSpPr txBox="1"/>
          <p:nvPr/>
        </p:nvSpPr>
        <p:spPr>
          <a:xfrm>
            <a:off x="2580640" y="965048"/>
            <a:ext cx="9042399" cy="3293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4800" i="1" dirty="0">
                <a:solidFill>
                  <a:srgbClr val="002060"/>
                </a:solidFill>
              </a:rPr>
              <a:t>Formazione post laurea magistrale:</a:t>
            </a:r>
          </a:p>
          <a:p>
            <a:r>
              <a:rPr lang="it-IT" sz="3200" dirty="0">
                <a:solidFill>
                  <a:srgbClr val="002060"/>
                </a:solidFill>
              </a:rPr>
              <a:t>- </a:t>
            </a:r>
            <a:r>
              <a:rPr lang="it-IT" sz="3200" dirty="0">
                <a:solidFill>
                  <a:srgbClr val="C00000"/>
                </a:solidFill>
              </a:rPr>
              <a:t>master</a:t>
            </a:r>
            <a:r>
              <a:rPr lang="it-IT" sz="3200" dirty="0">
                <a:solidFill>
                  <a:srgbClr val="002060"/>
                </a:solidFill>
              </a:rPr>
              <a:t> di secondo livello  annuali o biennali</a:t>
            </a:r>
          </a:p>
          <a:p>
            <a:endParaRPr lang="it-IT" sz="3200" dirty="0">
              <a:solidFill>
                <a:srgbClr val="002060"/>
              </a:solidFill>
            </a:endParaRPr>
          </a:p>
          <a:p>
            <a:r>
              <a:rPr lang="it-IT" sz="3200" dirty="0">
                <a:solidFill>
                  <a:srgbClr val="002060"/>
                </a:solidFill>
              </a:rPr>
              <a:t>- </a:t>
            </a:r>
            <a:r>
              <a:rPr lang="it-IT" sz="3200" dirty="0">
                <a:solidFill>
                  <a:srgbClr val="C00000"/>
                </a:solidFill>
              </a:rPr>
              <a:t>dottorato di ricerca </a:t>
            </a:r>
            <a:r>
              <a:rPr lang="it-IT" sz="3200" dirty="0">
                <a:solidFill>
                  <a:srgbClr val="002060"/>
                </a:solidFill>
              </a:rPr>
              <a:t>triennale con l’accesso a Scuole di Dottorato multidisciplinari dei quali sono parte le scienze infermieristiche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BA47EF8-EF06-6BB5-061F-B53EE097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29464" t="8139" r="59272"/>
          <a:stretch>
            <a:fillRect/>
          </a:stretch>
        </p:blipFill>
        <p:spPr bwMode="auto">
          <a:xfrm>
            <a:off x="0" y="0"/>
            <a:ext cx="17026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40454" t="9387" r="35606" b="81734"/>
          <a:stretch>
            <a:fillRect/>
          </a:stretch>
        </p:blipFill>
        <p:spPr bwMode="auto">
          <a:xfrm>
            <a:off x="8811491" y="6167465"/>
            <a:ext cx="3117273" cy="69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0261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1EDF745-0B75-E038-9AB0-C50B89081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29464" t="8139" r="59272"/>
          <a:stretch>
            <a:fillRect/>
          </a:stretch>
        </p:blipFill>
        <p:spPr bwMode="auto">
          <a:xfrm>
            <a:off x="-1" y="0"/>
            <a:ext cx="1671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40454" t="9387" r="35606" b="81734"/>
          <a:stretch>
            <a:fillRect/>
          </a:stretch>
        </p:blipFill>
        <p:spPr bwMode="auto">
          <a:xfrm>
            <a:off x="9096110" y="6172201"/>
            <a:ext cx="3095890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 l="26552" t="10008" r="29195" b="22823"/>
          <a:stretch>
            <a:fillRect/>
          </a:stretch>
        </p:blipFill>
        <p:spPr bwMode="auto">
          <a:xfrm>
            <a:off x="1718442" y="425670"/>
            <a:ext cx="7409793" cy="550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704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190B58-EF52-E858-AEFD-C4228B80626A}"/>
              </a:ext>
            </a:extLst>
          </p:cNvPr>
          <p:cNvSpPr txBox="1"/>
          <p:nvPr/>
        </p:nvSpPr>
        <p:spPr>
          <a:xfrm>
            <a:off x="1984420" y="1149384"/>
            <a:ext cx="7907725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it-IT" i="1" dirty="0"/>
              <a:t>Il master consente di acquisire le conoscenze, abilità-e competenze , necessarie per svolgere funzioni di leadership  (key person) all’interno delle strutture di coordinamento aziendali e dipartimentali per l’attività di donazione e di trapianto di organi e tessuti e intervenire, in autonomia, nei processi correlati, nelle sue diverse articolazioni, operative, organizzative, </a:t>
            </a:r>
            <a:r>
              <a:rPr lang="it-IT" i="1" dirty="0" err="1"/>
              <a:t>programmatorie</a:t>
            </a:r>
            <a:r>
              <a:rPr lang="it-IT" i="1" dirty="0"/>
              <a:t>, relazionali, formative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614D10-D00F-3A8E-8128-93549CA748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626" y="-45720"/>
            <a:ext cx="1500488" cy="68580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5145416-6280-79E6-0E9C-BD2F2CC1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121726" y="164759"/>
            <a:ext cx="506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Master di 1° livello per a.a. 2024/2025 : </a:t>
            </a:r>
          </a:p>
        </p:txBody>
      </p:sp>
      <p:sp>
        <p:nvSpPr>
          <p:cNvPr id="8" name="Rettangolo 7"/>
          <p:cNvSpPr/>
          <p:nvPr/>
        </p:nvSpPr>
        <p:spPr>
          <a:xfrm>
            <a:off x="1900052" y="493262"/>
            <a:ext cx="9999023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it-IT" dirty="0"/>
              <a:t>"Coordinamento Infermieristico e gestione del processo dalla donazione al trapianto di organi e tessuti”</a:t>
            </a:r>
          </a:p>
        </p:txBody>
      </p:sp>
      <p:sp>
        <p:nvSpPr>
          <p:cNvPr id="9" name="Rettangolo 8"/>
          <p:cNvSpPr/>
          <p:nvPr/>
        </p:nvSpPr>
        <p:spPr>
          <a:xfrm>
            <a:off x="2026723" y="3427573"/>
            <a:ext cx="969422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/>
              <a:t>Il corso consentirà allo studente di acquisire :</a:t>
            </a:r>
            <a:endParaRPr lang="it-IT" sz="1400" dirty="0"/>
          </a:p>
          <a:p>
            <a:r>
              <a:rPr lang="it-IT" sz="1400" i="1" dirty="0"/>
              <a:t> -conoscenza delle condizioni cliniche e delle patologie nelle cui fasi avanzate si richiede il trapianto; </a:t>
            </a:r>
            <a:endParaRPr lang="it-IT" sz="1400" dirty="0"/>
          </a:p>
          <a:p>
            <a:r>
              <a:rPr lang="it-IT" sz="1400" i="1" dirty="0"/>
              <a:t> -conoscenza e capacità di applicazione dei principi del processo di donazione in ambito     ospedaliero, sul territorio, in hospice; </a:t>
            </a:r>
            <a:endParaRPr lang="it-IT" sz="1400" dirty="0"/>
          </a:p>
          <a:p>
            <a:r>
              <a:rPr lang="it-IT" sz="1400" i="1" dirty="0"/>
              <a:t>-conoscenze, capacità ed esperienze di gestione del processo della donazione e del trapianto e del </a:t>
            </a:r>
            <a:r>
              <a:rPr lang="it-IT" sz="1400" i="1" dirty="0" err="1"/>
              <a:t>follow</a:t>
            </a:r>
            <a:r>
              <a:rPr lang="it-IT" sz="1400" i="1" dirty="0"/>
              <a:t> up;</a:t>
            </a:r>
            <a:endParaRPr lang="it-IT" sz="1400" dirty="0"/>
          </a:p>
          <a:p>
            <a:r>
              <a:rPr lang="it-IT" sz="1400" i="1" dirty="0"/>
              <a:t>-valutazione multidisciplinare e presa in carico del donatore  e  supporto alla famiglia;</a:t>
            </a:r>
            <a:endParaRPr lang="it-IT" sz="1400" dirty="0"/>
          </a:p>
          <a:p>
            <a:r>
              <a:rPr lang="it-IT" sz="1400" i="1" dirty="0"/>
              <a:t>- capacità di leadership  nelle équipe   multidisciplinari interospedaliere e nelle reti nazionali e regionali dei trapianti;</a:t>
            </a:r>
            <a:endParaRPr lang="it-IT" sz="1400" dirty="0"/>
          </a:p>
          <a:p>
            <a:r>
              <a:rPr lang="it-IT" sz="1400" i="1" dirty="0"/>
              <a:t>- conoscenza e capacità di interazione con le strutture ospedaliere pubbliche e private no profit e  della rete dei trapianti;</a:t>
            </a:r>
            <a:endParaRPr lang="it-IT" sz="1400" dirty="0"/>
          </a:p>
          <a:p>
            <a:r>
              <a:rPr lang="it-IT" sz="1400" i="1" dirty="0"/>
              <a:t>- capacità di gestione e applicazione della comunicazione con gli operatori sanitari, le famiglie , le associazioni che contribuiscono al processo dalla donazione al trapianto e al </a:t>
            </a:r>
            <a:r>
              <a:rPr lang="it-IT" sz="1400" i="1" dirty="0" err="1"/>
              <a:t>follow</a:t>
            </a:r>
            <a:r>
              <a:rPr lang="it-IT" sz="1400" i="1" dirty="0"/>
              <a:t> up</a:t>
            </a:r>
            <a:endParaRPr lang="it-IT" sz="1400" dirty="0"/>
          </a:p>
          <a:p>
            <a:r>
              <a:rPr lang="it-IT" sz="1400" dirty="0"/>
              <a:t>- Conoscenza e capacità di applicazione delle metodologie di ricerca infermieristica e di  EBP ed EBN  peculiari della assistenza e gestione del processo clinico e organizzativo dalla donazione al trapianto e al </a:t>
            </a:r>
            <a:r>
              <a:rPr lang="it-IT" sz="1400" dirty="0" err="1"/>
              <a:t>follow</a:t>
            </a:r>
            <a:r>
              <a:rPr lang="it-IT" sz="1400" dirty="0"/>
              <a:t> up; </a:t>
            </a:r>
          </a:p>
          <a:p>
            <a:r>
              <a:rPr lang="it-IT" sz="1400" i="1" dirty="0"/>
              <a:t>capacità di analisi di casi assistenziali, clinici e di ricerca tenendo conto  delle implicazioni di responsabilità professionale e deontologica in equipe multidisciplinari e nelle reti dei trapianti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8679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D4EB1E7C-5B8B-0A9C-33A7-A0E4CCA086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748" y="916466"/>
            <a:ext cx="8539317" cy="295267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99C841C-6EF6-98B9-5383-9387506BF0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0281" y="4064034"/>
            <a:ext cx="8623300" cy="21336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226608-4506-D14A-C28B-8A8B6CDB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8AA6FEE-E97E-B9F4-1F99-B46AC3BEF1E4}"/>
              </a:ext>
            </a:extLst>
          </p:cNvPr>
          <p:cNvSpPr txBox="1"/>
          <p:nvPr/>
        </p:nvSpPr>
        <p:spPr>
          <a:xfrm>
            <a:off x="3801236" y="304800"/>
            <a:ext cx="425789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Dove spendere la formazione con Master </a:t>
            </a:r>
            <a:r>
              <a:rPr lang="it-IT" dirty="0"/>
              <a:t>?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29464" t="8139" r="59272"/>
          <a:stretch>
            <a:fillRect/>
          </a:stretch>
        </p:blipFill>
        <p:spPr bwMode="auto">
          <a:xfrm>
            <a:off x="0" y="0"/>
            <a:ext cx="17026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 l="40454" t="9387" r="35606" b="81734"/>
          <a:stretch>
            <a:fillRect/>
          </a:stretch>
        </p:blipFill>
        <p:spPr bwMode="auto">
          <a:xfrm>
            <a:off x="9283735" y="6213764"/>
            <a:ext cx="2908265" cy="64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835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3DAC35-DBEF-A81E-F38F-4A3EA98C2593}"/>
              </a:ext>
            </a:extLst>
          </p:cNvPr>
          <p:cNvSpPr txBox="1"/>
          <p:nvPr/>
        </p:nvSpPr>
        <p:spPr>
          <a:xfrm>
            <a:off x="2522483" y="854868"/>
            <a:ext cx="77408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GRAZIE </a:t>
            </a:r>
          </a:p>
          <a:p>
            <a:endParaRPr lang="it-IT" sz="4800" dirty="0"/>
          </a:p>
          <a:p>
            <a:endParaRPr lang="it-IT" sz="4800" dirty="0"/>
          </a:p>
          <a:p>
            <a:pPr algn="ctr"/>
            <a:r>
              <a:rPr lang="it-IT" sz="3600" dirty="0">
                <a:solidFill>
                  <a:srgbClr val="002060"/>
                </a:solidFill>
                <a:hlinkClick r:id="rId2"/>
              </a:rPr>
              <a:t>maura.lusignani@unimi.it</a:t>
            </a:r>
            <a:endParaRPr lang="it-IT" sz="3600" dirty="0">
              <a:solidFill>
                <a:srgbClr val="002060"/>
              </a:solidFill>
            </a:endParaRPr>
          </a:p>
          <a:p>
            <a:pPr algn="ctr"/>
            <a:r>
              <a:rPr lang="it-IT" sz="3600" dirty="0">
                <a:solidFill>
                  <a:srgbClr val="002060"/>
                </a:solidFill>
                <a:hlinkClick r:id="rId3"/>
              </a:rPr>
              <a:t>letteria.consolo@unimi.it</a:t>
            </a:r>
            <a:endParaRPr lang="it-IT" sz="3600" dirty="0">
              <a:solidFill>
                <a:srgbClr val="002060"/>
              </a:solidFill>
            </a:endParaRPr>
          </a:p>
          <a:p>
            <a:pPr algn="ctr"/>
            <a:r>
              <a:rPr lang="it-IT" sz="3600" dirty="0">
                <a:solidFill>
                  <a:srgbClr val="002060"/>
                </a:solidFill>
                <a:hlinkClick r:id="rId4"/>
              </a:rPr>
              <a:t>loredana.pasquot@unimi.it</a:t>
            </a:r>
            <a:endParaRPr lang="it-IT" sz="3600" dirty="0">
              <a:solidFill>
                <a:srgbClr val="002060"/>
              </a:solidFill>
            </a:endParaRPr>
          </a:p>
          <a:p>
            <a:pPr algn="ctr"/>
            <a:r>
              <a:rPr lang="it-IT" sz="3600" u="sng" dirty="0" err="1">
                <a:solidFill>
                  <a:srgbClr val="002060"/>
                </a:solidFill>
              </a:rPr>
              <a:t>segreteria.clmsio@unimi.it</a:t>
            </a:r>
            <a:endParaRPr lang="it-IT" sz="3600" u="sng" dirty="0">
              <a:solidFill>
                <a:srgbClr val="00206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C1779E7-EE3F-4B41-4734-97C71A8BC7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626" y="-45720"/>
            <a:ext cx="1500488" cy="68580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7347D0-E6A9-A083-0924-CD690ADC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 l="40454" t="9387" r="35606" b="81734"/>
          <a:stretch>
            <a:fillRect/>
          </a:stretch>
        </p:blipFill>
        <p:spPr bwMode="auto">
          <a:xfrm>
            <a:off x="7648304" y="6172200"/>
            <a:ext cx="309589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C1779E7-EE3F-4B41-4734-97C71A8BC75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91512" y="0"/>
            <a:ext cx="1500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5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3C73F0-75A8-A529-7517-D03DA6E22050}"/>
              </a:ext>
            </a:extLst>
          </p:cNvPr>
          <p:cNvSpPr txBox="1"/>
          <p:nvPr/>
        </p:nvSpPr>
        <p:spPr>
          <a:xfrm>
            <a:off x="7854461" y="284258"/>
            <a:ext cx="395654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0" u="none" strike="noStrike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Roboto" panose="020F0502020204030204" pitchFamily="34" charset="0"/>
              </a:rPr>
              <a:t>Il percorso di scelta post laurea </a:t>
            </a:r>
          </a:p>
          <a:p>
            <a:endParaRPr lang="it-IT" dirty="0">
              <a:solidFill>
                <a:srgbClr val="333333"/>
              </a:solidFill>
              <a:latin typeface="Roboto" panose="020F0502020204030204" pitchFamily="34" charset="0"/>
            </a:endParaRPr>
          </a:p>
          <a:p>
            <a:endParaRPr lang="it-IT" b="0" i="0" u="none" strike="noStrike" dirty="0">
              <a:solidFill>
                <a:srgbClr val="333333"/>
              </a:solidFill>
              <a:effectLst/>
              <a:latin typeface="Roboto" panose="020F0502020204030204" pitchFamily="34" charset="0"/>
            </a:endParaRPr>
          </a:p>
          <a:p>
            <a:r>
              <a:rPr lang="it-IT" b="1" dirty="0">
                <a:ln>
                  <a:solidFill>
                    <a:srgbClr val="002060"/>
                  </a:solidFill>
                </a:ln>
              </a:rPr>
              <a:t>le inclinazioni personali </a:t>
            </a:r>
            <a:r>
              <a:rPr lang="it-IT" b="1" dirty="0"/>
              <a:t>……</a:t>
            </a:r>
            <a:r>
              <a:rPr lang="it-IT" dirty="0"/>
              <a:t>argomenti che suscitano interesse</a:t>
            </a:r>
          </a:p>
          <a:p>
            <a:endParaRPr lang="it-IT" dirty="0"/>
          </a:p>
          <a:p>
            <a:r>
              <a:rPr lang="it-IT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la conoscenza dei corsi e dei programmi </a:t>
            </a:r>
            <a:r>
              <a:rPr lang="it-IT" b="1" dirty="0"/>
              <a:t>…</a:t>
            </a:r>
            <a:r>
              <a:rPr lang="it-IT" dirty="0"/>
              <a:t>analizzare e confrontare piani di studio e se si è motivati ad affrontarli</a:t>
            </a:r>
            <a:r>
              <a:rPr lang="it-IT" dirty="0">
                <a:solidFill>
                  <a:srgbClr val="333333"/>
                </a:solidFill>
              </a:rPr>
              <a:t>…</a:t>
            </a:r>
          </a:p>
          <a:p>
            <a:endParaRPr lang="it-IT" dirty="0"/>
          </a:p>
          <a:p>
            <a:r>
              <a:rPr lang="it-IT" b="1" dirty="0">
                <a:ln>
                  <a:solidFill>
                    <a:srgbClr val="002060"/>
                  </a:solidFill>
                </a:ln>
              </a:rPr>
              <a:t>il futuro professionale</a:t>
            </a:r>
            <a:r>
              <a:rPr lang="it-IT" b="1" dirty="0"/>
              <a:t>….</a:t>
            </a:r>
            <a:r>
              <a:rPr lang="it-IT" dirty="0"/>
              <a:t>preparazione e abilità nel  costruirsi un curriculum vitae di qualità…e mercato del lavoro…</a:t>
            </a:r>
          </a:p>
          <a:p>
            <a:endParaRPr lang="it-IT" b="0" i="0" u="none" strike="noStrike" dirty="0">
              <a:solidFill>
                <a:srgbClr val="333333"/>
              </a:solidFill>
              <a:effectLst/>
              <a:latin typeface="Roboto" panose="020F0502020204030204" pitchFamily="34" charset="0"/>
            </a:endParaRPr>
          </a:p>
          <a:p>
            <a:r>
              <a:rPr lang="it-IT" b="1" dirty="0">
                <a:ln>
                  <a:solidFill>
                    <a:srgbClr val="002060"/>
                  </a:solidFill>
                </a:ln>
              </a:rPr>
              <a:t>preparare i test in ingresso…..</a:t>
            </a:r>
            <a:r>
              <a:rPr lang="it-IT" dirty="0"/>
              <a:t> utilizzare materiali in riferimento  alle conoscenze richieste dai bandi...</a:t>
            </a:r>
            <a:endParaRPr lang="it-IT" b="1" dirty="0">
              <a:ln>
                <a:solidFill>
                  <a:srgbClr val="002060"/>
                </a:solidFill>
              </a:ln>
            </a:endParaRPr>
          </a:p>
          <a:p>
            <a:endParaRPr lang="it-IT" b="0" i="0" u="none" strike="noStrike" dirty="0">
              <a:solidFill>
                <a:srgbClr val="333333"/>
              </a:solidFill>
              <a:effectLst/>
              <a:latin typeface="Roboto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09FD5D7-81D5-EEF8-9F88-8549081D3E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4005" y="261598"/>
            <a:ext cx="5610561" cy="6332032"/>
          </a:xfrm>
          <a:prstGeom prst="rect">
            <a:avLst/>
          </a:prstGeom>
        </p:spPr>
      </p:pic>
      <p:sp>
        <p:nvSpPr>
          <p:cNvPr id="12" name="Freccia destra con strisce 11">
            <a:extLst>
              <a:ext uri="{FF2B5EF4-FFF2-40B4-BE49-F238E27FC236}">
                <a16:creationId xmlns:a16="http://schemas.microsoft.com/office/drawing/2014/main" id="{B25746A6-07F1-9466-9875-0B7BEA151131}"/>
              </a:ext>
            </a:extLst>
          </p:cNvPr>
          <p:cNvSpPr/>
          <p:nvPr/>
        </p:nvSpPr>
        <p:spPr>
          <a:xfrm rot="5400000">
            <a:off x="5261280" y="2493504"/>
            <a:ext cx="1184807" cy="484632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destra con strisce 12">
            <a:extLst>
              <a:ext uri="{FF2B5EF4-FFF2-40B4-BE49-F238E27FC236}">
                <a16:creationId xmlns:a16="http://schemas.microsoft.com/office/drawing/2014/main" id="{6058AE8E-DE71-2F2B-1633-E54B75ABAEBB}"/>
              </a:ext>
            </a:extLst>
          </p:cNvPr>
          <p:cNvSpPr/>
          <p:nvPr/>
        </p:nvSpPr>
        <p:spPr>
          <a:xfrm rot="10800000">
            <a:off x="5126479" y="4787480"/>
            <a:ext cx="1672526" cy="484632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destra con strisce 13">
            <a:extLst>
              <a:ext uri="{FF2B5EF4-FFF2-40B4-BE49-F238E27FC236}">
                <a16:creationId xmlns:a16="http://schemas.microsoft.com/office/drawing/2014/main" id="{5B39600A-89FD-C553-5F04-8459D5EEB1E4}"/>
              </a:ext>
            </a:extLst>
          </p:cNvPr>
          <p:cNvSpPr/>
          <p:nvPr/>
        </p:nvSpPr>
        <p:spPr>
          <a:xfrm rot="10800000">
            <a:off x="5962741" y="5856386"/>
            <a:ext cx="1317138" cy="484632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F49090-283D-69A9-275D-FB8A24E66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 l="40454" t="9387" r="35606" b="81734"/>
          <a:stretch>
            <a:fillRect/>
          </a:stretch>
        </p:blipFill>
        <p:spPr bwMode="auto">
          <a:xfrm>
            <a:off x="9471362" y="6255327"/>
            <a:ext cx="2720638" cy="602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355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AB331B0A-77DD-3AFF-BF3D-6606BD7522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58468"/>
            <a:ext cx="9525007" cy="12446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D6E867-B0E7-4497-A194-9FDB0F040D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372" y="269359"/>
            <a:ext cx="9214262" cy="2938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EFC2FE7-DBD3-3E09-65E8-17BB097AF9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3189" y="1713398"/>
            <a:ext cx="9750628" cy="429619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C153B21-4DDD-18B5-CCF1-DC7DA9F1E07E}"/>
              </a:ext>
            </a:extLst>
          </p:cNvPr>
          <p:cNvSpPr txBox="1"/>
          <p:nvPr/>
        </p:nvSpPr>
        <p:spPr>
          <a:xfrm>
            <a:off x="2792630" y="4954980"/>
            <a:ext cx="88630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è un leader per i gruppi multidisciplinari nel progettare e implementare soluzioni alternative </a:t>
            </a:r>
          </a:p>
          <a:p>
            <a:r>
              <a:rPr lang="it-IT" dirty="0"/>
              <a:t>ai problemi del paziente e dei gruppi di pazienti nell’attuazione di programmi assistenziali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BB1753-C44B-61CD-355D-C53DB2A3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 l="40454" t="9387" r="35606" b="81734"/>
          <a:stretch>
            <a:fillRect/>
          </a:stretch>
        </p:blipFill>
        <p:spPr bwMode="auto">
          <a:xfrm>
            <a:off x="8893034" y="6127216"/>
            <a:ext cx="3298966" cy="7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526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25D63715-0784-2A4A-CB9E-EFA5B0ADF2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945" y="2665936"/>
            <a:ext cx="8367851" cy="357109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EAA51D-05A7-B80F-7D46-D20AACC50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40454" t="9387" r="35606" b="81734"/>
          <a:stretch>
            <a:fillRect/>
          </a:stretch>
        </p:blipFill>
        <p:spPr bwMode="auto">
          <a:xfrm>
            <a:off x="8908473" y="6130636"/>
            <a:ext cx="3283527" cy="72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7363" t="35654" r="28956" b="26326"/>
          <a:stretch>
            <a:fillRect/>
          </a:stretch>
        </p:blipFill>
        <p:spPr bwMode="auto">
          <a:xfrm>
            <a:off x="1269242" y="0"/>
            <a:ext cx="9239534" cy="256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966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8091494" y="6197634"/>
            <a:ext cx="3719513" cy="73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1" dirty="0">
                <a:latin typeface="Arial Black" pitchFamily="34" charset="0"/>
              </a:rPr>
              <a:t>30 MAGGIO 2022</a:t>
            </a:r>
          </a:p>
          <a:p>
            <a:r>
              <a:rPr lang="it-IT" sz="1401" b="1" dirty="0">
                <a:solidFill>
                  <a:srgbClr val="000000"/>
                </a:solidFill>
                <a:latin typeface="Century" pitchFamily="18" charset="0"/>
              </a:rPr>
              <a:t>Via Festa del Perdono, 7 – AULA MAGNA</a:t>
            </a:r>
          </a:p>
          <a:p>
            <a:endParaRPr lang="it-IT" sz="140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04AE7A9-9637-6461-EFD9-F499B660F4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378" y="2250426"/>
            <a:ext cx="8411292" cy="39026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F2D561B-645C-A228-FF6C-12EF4FC6CD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0731" y="275035"/>
            <a:ext cx="7588674" cy="188628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206733-CA64-1E15-812D-E8FCA25F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64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9ADA8477-C244-EDB8-D048-FB1C06FEE0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7444" y="2399034"/>
            <a:ext cx="9353563" cy="37986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251973E-5445-95A5-468C-2F2B1EDC7F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7444" y="203200"/>
            <a:ext cx="8737600" cy="29431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CAF2FB2-9458-1AED-373C-1EE6895364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0186" y="199976"/>
            <a:ext cx="3941814" cy="4953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E6E777-6721-2812-F8D2-21A48AD40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l="40454" t="9387" r="35606" b="81734"/>
          <a:stretch>
            <a:fillRect/>
          </a:stretch>
        </p:blipFill>
        <p:spPr bwMode="auto">
          <a:xfrm>
            <a:off x="8416636" y="6021684"/>
            <a:ext cx="3775364" cy="83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545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diritto 6"/>
          <p:cNvCxnSpPr/>
          <p:nvPr/>
        </p:nvCxnSpPr>
        <p:spPr>
          <a:xfrm flipV="1">
            <a:off x="2076452" y="6098702"/>
            <a:ext cx="9734555" cy="98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8A739485-C9DE-5069-2A55-2D6D3F4576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9570" y="26946"/>
            <a:ext cx="3664652" cy="20244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D07607-4D4C-A1C4-9082-B0A5FE5BD119}"/>
              </a:ext>
            </a:extLst>
          </p:cNvPr>
          <p:cNvSpPr txBox="1"/>
          <p:nvPr/>
        </p:nvSpPr>
        <p:spPr>
          <a:xfrm>
            <a:off x="2243884" y="4065965"/>
            <a:ext cx="9399690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Il corso di laurea magistrale in SIO si pone l'obiettivo di formare un professionista con</a:t>
            </a:r>
          </a:p>
          <a:p>
            <a:r>
              <a:rPr lang="it-IT" dirty="0">
                <a:solidFill>
                  <a:srgbClr val="FF0000"/>
                </a:solidFill>
              </a:rPr>
              <a:t>conoscenze  e competenze specialistiche assistenziali cliniche , etiche e  </a:t>
            </a:r>
          </a:p>
          <a:p>
            <a:r>
              <a:rPr lang="it-IT" dirty="0">
                <a:solidFill>
                  <a:srgbClr val="FF0000"/>
                </a:solidFill>
              </a:rPr>
              <a:t>metodologiche avanzate</a:t>
            </a:r>
            <a:r>
              <a:rPr lang="it-IT" dirty="0"/>
              <a:t> e  in grado di esercitare tali competenze nella pratica clinica, nella prevenzione, nella formazione, nella ricerca e nella gestione e direzione dei servizi sanitari.</a:t>
            </a:r>
          </a:p>
          <a:p>
            <a:r>
              <a:rPr lang="it-IT" dirty="0"/>
              <a:t>L’azione sui problemi prioritari e sui bisogni di salute della popolazione nell’acuzie , nella cronicità, con modelli di risposta innovativi nonché  la tensione per il miglioramento della salute sono le finalità ultime del laureato magistrale in qualsiasi ambito si trovi ad operare.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502F0C-419A-CDBC-3692-72CB9395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F31C-5F29-49E3-8EC1-306EEEC522B8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345503-44FA-77D6-4C6B-F1D0D2FA9365}"/>
              </a:ext>
            </a:extLst>
          </p:cNvPr>
          <p:cNvSpPr txBox="1"/>
          <p:nvPr/>
        </p:nvSpPr>
        <p:spPr>
          <a:xfrm>
            <a:off x="3142819" y="2446522"/>
            <a:ext cx="295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Corso di Laurea Magistrale in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29464" t="8139" r="59272"/>
          <a:stretch>
            <a:fillRect/>
          </a:stretch>
        </p:blipFill>
        <p:spPr bwMode="auto">
          <a:xfrm>
            <a:off x="0" y="0"/>
            <a:ext cx="1255978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l="40454" t="9387" r="35606" b="81734"/>
          <a:stretch>
            <a:fillRect/>
          </a:stretch>
        </p:blipFill>
        <p:spPr bwMode="auto">
          <a:xfrm>
            <a:off x="8686800" y="6081530"/>
            <a:ext cx="3505200" cy="77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10148" r="5758"/>
          <a:stretch>
            <a:fillRect/>
          </a:stretch>
        </p:blipFill>
        <p:spPr bwMode="auto">
          <a:xfrm>
            <a:off x="6131556" y="0"/>
            <a:ext cx="5803144" cy="369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7831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BD34EE-EEA0-C44E-835E-E48D8F66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822" y="950026"/>
            <a:ext cx="6425540" cy="89065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Corsi semestrali e annuali 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ed esami di </a:t>
            </a:r>
            <a:r>
              <a:rPr lang="it-IT" sz="2000" dirty="0">
                <a:solidFill>
                  <a:srgbClr val="FF0000"/>
                </a:solidFill>
              </a:rPr>
              <a:t>1 anno, 24/25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frequenza obbligatoria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5FE68B-F13B-B649-B118-862266341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5738" y="2242752"/>
            <a:ext cx="8169215" cy="3917416"/>
          </a:xfrm>
          <a:noFill/>
          <a:ln>
            <a:solidFill>
              <a:srgbClr val="C05BB4"/>
            </a:solidFill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anno </a:t>
            </a:r>
            <a:r>
              <a:rPr lang="it-IT" dirty="0">
                <a:solidFill>
                  <a:srgbClr val="002060"/>
                </a:solidFill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rgbClr val="FF0000"/>
                </a:solidFill>
              </a:rPr>
              <a:t>              Statistica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e metodi </a:t>
            </a:r>
            <a:r>
              <a:rPr lang="it-IT" sz="5100" dirty="0">
                <a:solidFill>
                  <a:srgbClr val="FF0000"/>
                </a:solidFill>
              </a:rPr>
              <a:t>epidemiologici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di studio e programmazione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e valutazione dei servizi sanitari </a:t>
            </a:r>
            <a:r>
              <a:rPr lang="it-IT" sz="5100" dirty="0">
                <a:solidFill>
                  <a:srgbClr val="002060"/>
                </a:solidFill>
              </a:rPr>
              <a:t>, 6 CFU ( corso mutuato)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rgbClr val="002060"/>
                </a:solidFill>
              </a:rPr>
              <a:t>              </a:t>
            </a:r>
            <a:r>
              <a:rPr lang="it-IT" sz="5100" dirty="0">
                <a:solidFill>
                  <a:srgbClr val="FF0000"/>
                </a:solidFill>
              </a:rPr>
              <a:t>Economia, diritto e responsabilità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professionale</a:t>
            </a:r>
            <a:r>
              <a:rPr lang="it-IT" sz="5100" dirty="0">
                <a:solidFill>
                  <a:srgbClr val="FF0000"/>
                </a:solidFill>
              </a:rPr>
              <a:t>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clinica 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              organizzativa in ambito sanitario  , 8 CFU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rgbClr val="002060"/>
                </a:solidFill>
              </a:rPr>
              <a:t>              </a:t>
            </a:r>
            <a:r>
              <a:rPr lang="it-IT" sz="5100" dirty="0">
                <a:solidFill>
                  <a:srgbClr val="FF0000"/>
                </a:solidFill>
              </a:rPr>
              <a:t>Avanzamenti teorici e filosofici della disciplina infermieristica 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rgbClr val="FF0000"/>
                </a:solidFill>
              </a:rPr>
              <a:t>              ostetrica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nella pratica avanzata, 8 CFU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Metodi di </a:t>
            </a:r>
            <a:r>
              <a:rPr lang="it-IT" sz="5100" dirty="0" err="1">
                <a:solidFill>
                  <a:srgbClr val="FF0000"/>
                </a:solidFill>
              </a:rPr>
              <a:t>assessment</a:t>
            </a:r>
            <a:r>
              <a:rPr lang="it-IT" sz="5100" dirty="0">
                <a:solidFill>
                  <a:srgbClr val="FF0000"/>
                </a:solidFill>
              </a:rPr>
              <a:t>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della pratica avanzata nella </a:t>
            </a:r>
            <a:r>
              <a:rPr lang="it-IT" sz="5100" dirty="0">
                <a:solidFill>
                  <a:srgbClr val="FF0000"/>
                </a:solidFill>
              </a:rPr>
              <a:t>prevenzione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5100" dirty="0">
                <a:solidFill>
                  <a:srgbClr val="FF0000"/>
                </a:solidFill>
              </a:rPr>
              <a:t>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rgbClr val="FF0000"/>
                </a:solidFill>
              </a:rPr>
              <a:t>              assistenza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per la salute della persona, della famiglia e della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              comunità,7 CFU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75000"/>
                  </a:schemeClr>
                </a:solidFill>
              </a:rPr>
              <a:t>             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Metodi per </a:t>
            </a:r>
            <a:r>
              <a:rPr lang="it-IT" sz="5100" dirty="0">
                <a:solidFill>
                  <a:srgbClr val="FF0000"/>
                </a:solidFill>
              </a:rPr>
              <a:t>una pratica assistenziale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avanzata basata </a:t>
            </a:r>
            <a:r>
              <a:rPr lang="it-IT" sz="5100" dirty="0">
                <a:solidFill>
                  <a:srgbClr val="FF0000"/>
                </a:solidFill>
              </a:rPr>
              <a:t>sulle evidenze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rgbClr val="FF0000"/>
                </a:solidFill>
              </a:rPr>
              <a:t>              di ricerca  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7 CFU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               Lingua </a:t>
            </a:r>
            <a:r>
              <a:rPr lang="it-IT" sz="5100" dirty="0">
                <a:solidFill>
                  <a:srgbClr val="FF0000"/>
                </a:solidFill>
              </a:rPr>
              <a:t>inglese</a:t>
            </a: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, 2 CFU * (SLAM)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100" dirty="0">
                <a:solidFill>
                  <a:schemeClr val="accent1">
                    <a:lumMod val="50000"/>
                  </a:schemeClr>
                </a:solidFill>
              </a:rPr>
              <a:t>               Tirocinio, 16 CFU *; 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5500" dirty="0">
                <a:solidFill>
                  <a:schemeClr val="accent1">
                    <a:lumMod val="50000"/>
                  </a:schemeClr>
                </a:solidFill>
              </a:rPr>
              <a:t>              </a:t>
            </a:r>
            <a:r>
              <a:rPr lang="it-IT" sz="4900" dirty="0">
                <a:solidFill>
                  <a:schemeClr val="accent1">
                    <a:lumMod val="50000"/>
                  </a:schemeClr>
                </a:solidFill>
              </a:rPr>
              <a:t>Attività elettive *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it-IT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806436-FB99-1840-B2EB-25EF3DD2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Università degli Studi di Milano - Virtual open day 2023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F6EEC6-ED98-704A-BB7F-EA6D714A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86A8-CC7B-074A-92AF-82FF3987D1E6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08" y="4748274"/>
            <a:ext cx="1500488" cy="160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597" y="2874254"/>
            <a:ext cx="1672699" cy="187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70" y="876252"/>
            <a:ext cx="1437388" cy="187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A386C708-4359-26AD-6403-F94D3496256C}"/>
              </a:ext>
            </a:extLst>
          </p:cNvPr>
          <p:cNvSpPr txBox="1">
            <a:spLocks/>
          </p:cNvSpPr>
          <p:nvPr/>
        </p:nvSpPr>
        <p:spPr>
          <a:xfrm>
            <a:off x="340963" y="187666"/>
            <a:ext cx="11012837" cy="750836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ED7D31"/>
                </a:solidFill>
              </a:rPr>
              <a:t>Corso di Laurea Magistrale in Scienze Infermieristiche e Ostetriche</a:t>
            </a:r>
            <a:endParaRPr lang="it-IT" sz="3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l="29464" t="8139" r="59272"/>
          <a:stretch>
            <a:fillRect/>
          </a:stretch>
        </p:blipFill>
        <p:spPr bwMode="auto">
          <a:xfrm>
            <a:off x="0" y="1103585"/>
            <a:ext cx="1181526" cy="575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3101024" y="1878672"/>
            <a:ext cx="590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7"/>
              </a:rPr>
              <a:t>https://sio.cdl.unimi.it/it/insegnamenti/piano-didattico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6468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BD34EE-EEA0-C44E-835E-E48D8F66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718" y="1045885"/>
            <a:ext cx="5417171" cy="69978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</a:rPr>
              <a:t>Corsi semestrali ed annuali </a:t>
            </a:r>
            <a:br>
              <a:rPr lang="it-IT" sz="1800" dirty="0">
                <a:solidFill>
                  <a:schemeClr val="bg1"/>
                </a:solidFill>
              </a:rPr>
            </a:br>
            <a:r>
              <a:rPr lang="it-IT" sz="1800" dirty="0">
                <a:solidFill>
                  <a:schemeClr val="bg1"/>
                </a:solidFill>
              </a:rPr>
              <a:t>ed esami di </a:t>
            </a:r>
            <a:r>
              <a:rPr lang="it-IT" sz="1800" dirty="0">
                <a:solidFill>
                  <a:srgbClr val="FF0000"/>
                </a:solidFill>
              </a:rPr>
              <a:t>2 anno ( 24/25)</a:t>
            </a:r>
            <a:br>
              <a:rPr lang="it-IT" sz="1800" dirty="0">
                <a:solidFill>
                  <a:schemeClr val="bg1"/>
                </a:solidFill>
              </a:rPr>
            </a:br>
            <a:r>
              <a:rPr lang="it-IT" sz="1800" dirty="0">
                <a:solidFill>
                  <a:schemeClr val="bg1"/>
                </a:solidFill>
              </a:rPr>
              <a:t>frequenza obbligatoria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5FE68B-F13B-B649-B118-862266341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142730"/>
            <a:ext cx="7983646" cy="3461321"/>
          </a:xfrm>
          <a:noFill/>
          <a:ln>
            <a:solidFill>
              <a:srgbClr val="C05BB4"/>
            </a:solidFill>
          </a:ln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it-IT" sz="1800" b="1" dirty="0">
                <a:solidFill>
                  <a:srgbClr val="002060"/>
                </a:solidFill>
              </a:rPr>
              <a:t>2 anno </a:t>
            </a:r>
            <a:r>
              <a:rPr lang="it-IT" sz="1800" dirty="0">
                <a:solidFill>
                  <a:srgbClr val="002060"/>
                </a:solidFill>
              </a:rPr>
              <a:t>	</a:t>
            </a:r>
            <a:r>
              <a:rPr lang="it-IT" sz="1800" dirty="0"/>
              <a:t>    </a:t>
            </a:r>
            <a:r>
              <a:rPr lang="it-IT" sz="1800" dirty="0">
                <a:solidFill>
                  <a:srgbClr val="FF0000"/>
                </a:solidFill>
              </a:rPr>
              <a:t>R</a:t>
            </a:r>
            <a:r>
              <a:rPr lang="it-IT" sz="1700" dirty="0">
                <a:solidFill>
                  <a:srgbClr val="FF0000"/>
                </a:solidFill>
              </a:rPr>
              <a:t>icerca</a:t>
            </a:r>
            <a:r>
              <a:rPr lang="it-IT" sz="1700" dirty="0"/>
              <a:t> infermieristica e ostetrica applicate ai contesti sanitari , 7  CFU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it-IT" sz="1700" dirty="0">
                <a:solidFill>
                  <a:srgbClr val="002060"/>
                </a:solidFill>
              </a:rPr>
              <a:t>	     </a:t>
            </a:r>
            <a:r>
              <a:rPr lang="it-IT" sz="1700" dirty="0">
                <a:solidFill>
                  <a:srgbClr val="FF0000"/>
                </a:solidFill>
              </a:rPr>
              <a:t>Insegnamento/apprendimento </a:t>
            </a:r>
            <a:r>
              <a:rPr lang="it-IT" sz="1700" dirty="0"/>
              <a:t>nella formazione e nella pratica avanzata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it-IT" sz="1700" dirty="0"/>
              <a:t>                         infermieristica e ostetrica e strategie tecnologiche di supporto, 7 CFU</a:t>
            </a:r>
            <a:br>
              <a:rPr lang="it-IT" sz="1700" dirty="0"/>
            </a:br>
            <a:r>
              <a:rPr lang="it-IT" sz="1700" dirty="0"/>
              <a:t>	      </a:t>
            </a:r>
            <a:r>
              <a:rPr lang="it-IT" sz="1800" dirty="0">
                <a:solidFill>
                  <a:srgbClr val="FF0000"/>
                </a:solidFill>
              </a:rPr>
              <a:t>Leadership e direzione </a:t>
            </a:r>
            <a:r>
              <a:rPr lang="it-IT" sz="1800" dirty="0"/>
              <a:t>dei processi dell’assistenza infermieristica 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it-IT" sz="1800" dirty="0"/>
              <a:t>                  	      ostetrica</a:t>
            </a:r>
            <a:r>
              <a:rPr lang="it-IT" sz="1700" dirty="0"/>
              <a:t>, 7 CFU</a:t>
            </a:r>
            <a:br>
              <a:rPr lang="it-IT" sz="1700" dirty="0"/>
            </a:br>
            <a:r>
              <a:rPr lang="it-IT" sz="1700" dirty="0"/>
              <a:t>	       </a:t>
            </a:r>
            <a:r>
              <a:rPr lang="it-IT" sz="1700" dirty="0">
                <a:solidFill>
                  <a:srgbClr val="FF0000"/>
                </a:solidFill>
              </a:rPr>
              <a:t>Psicologia clinica, dinamiche di gruppo e pedagogia </a:t>
            </a:r>
            <a:r>
              <a:rPr lang="it-IT" sz="1700" dirty="0"/>
              <a:t>applicate</a:t>
            </a:r>
            <a:r>
              <a:rPr lang="it-IT" sz="1700" dirty="0">
                <a:solidFill>
                  <a:srgbClr val="FF0000"/>
                </a:solidFill>
              </a:rPr>
              <a:t>, </a:t>
            </a:r>
            <a:r>
              <a:rPr lang="it-IT" sz="1700" dirty="0"/>
              <a:t>5 CFU 	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	      </a:t>
            </a:r>
            <a:r>
              <a:rPr lang="it-IT" sz="1700" dirty="0"/>
              <a:t>Metodologie di </a:t>
            </a:r>
            <a:r>
              <a:rPr lang="it-IT" sz="1700" dirty="0">
                <a:solidFill>
                  <a:srgbClr val="FF0000"/>
                </a:solidFill>
              </a:rPr>
              <a:t>valutazione della qualità e dei risultati </a:t>
            </a:r>
            <a:r>
              <a:rPr lang="it-IT" sz="1700" dirty="0"/>
              <a:t>della pratica clinico-	        	      assistenziale avanzata </a:t>
            </a:r>
            <a:r>
              <a:rPr lang="it-IT" sz="1700" dirty="0">
                <a:solidFill>
                  <a:srgbClr val="FF0000"/>
                </a:solidFill>
              </a:rPr>
              <a:t>nell’acuzie, nella cronicità e nel fine vita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8CFU</a:t>
            </a:r>
            <a:endParaRPr lang="it-IT" sz="17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it-IT" sz="1700" dirty="0">
                <a:solidFill>
                  <a:srgbClr val="FF0000"/>
                </a:solidFill>
              </a:rPr>
              <a:t>	       Tirocinio,</a:t>
            </a:r>
            <a:r>
              <a:rPr lang="it-IT" sz="1700" dirty="0">
                <a:solidFill>
                  <a:srgbClr val="002060"/>
                </a:solidFill>
              </a:rPr>
              <a:t> 14 CFU *; 	Attività elettive*</a:t>
            </a:r>
          </a:p>
          <a:p>
            <a:pPr marL="0" indent="0">
              <a:buNone/>
              <a:defRPr/>
            </a:pPr>
            <a:endParaRPr lang="it-IT" sz="1800" dirty="0">
              <a:solidFill>
                <a:srgbClr val="002060"/>
              </a:solidFill>
            </a:endParaRPr>
          </a:p>
          <a:p>
            <a:pPr marL="0" indent="0">
              <a:buNone/>
              <a:defRPr/>
            </a:pPr>
            <a:endParaRPr lang="it-IT" sz="1800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1806436-FB99-1840-B2EB-25EF3DD24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Università degli Studi di Milano - Virtual open day 2023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F6EEC6-ED98-704A-BB7F-EA6D714A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486A8-CC7B-074A-92AF-82FF3987D1E6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3074" name="Picture 2" descr="C:\Users\MLusignani\Desktop\X002074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120" y="4124399"/>
            <a:ext cx="1172818" cy="21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Lusignani\Desktop\XLargeThumb.00006199-202005000-00000.CV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511" y="1388401"/>
            <a:ext cx="1060174" cy="137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Lusignani\Desktop\cover_issue_46_en_US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751" y="5177985"/>
            <a:ext cx="1357519" cy="150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041" y="2508378"/>
            <a:ext cx="1357518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F41B95B7-57F4-2CBE-1A4B-D806D6AA8BCB}"/>
              </a:ext>
            </a:extLst>
          </p:cNvPr>
          <p:cNvSpPr txBox="1">
            <a:spLocks/>
          </p:cNvSpPr>
          <p:nvPr/>
        </p:nvSpPr>
        <p:spPr>
          <a:xfrm>
            <a:off x="216976" y="295977"/>
            <a:ext cx="11136824" cy="750836"/>
          </a:xfrm>
          <a:prstGeom prst="rect">
            <a:avLst/>
          </a:prstGeom>
          <a:ln>
            <a:solidFill>
              <a:schemeClr val="accent4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solidFill>
                  <a:srgbClr val="ED7D31"/>
                </a:solidFill>
              </a:rPr>
              <a:t>Corso di Laurea Magistrale in Scienze Infermieristiche e Ostetriche</a:t>
            </a:r>
            <a:endParaRPr lang="it-IT" sz="32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 l="29464" t="8139" r="59272"/>
          <a:stretch>
            <a:fillRect/>
          </a:stretch>
        </p:blipFill>
        <p:spPr bwMode="auto">
          <a:xfrm>
            <a:off x="0" y="1176045"/>
            <a:ext cx="1166648" cy="568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tangolo 12"/>
          <p:cNvSpPr/>
          <p:nvPr/>
        </p:nvSpPr>
        <p:spPr>
          <a:xfrm>
            <a:off x="3124775" y="1807420"/>
            <a:ext cx="5829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8"/>
              </a:rPr>
              <a:t>https://sio.cdl.unimi.it/it/insegnamenti/piano-didattico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832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2D63394A92AF4EA1939242F2FF55D6" ma:contentTypeVersion="14" ma:contentTypeDescription="Creare un nuovo documento." ma:contentTypeScope="" ma:versionID="425558fb4dc571b3f14db497e28cb16d">
  <xsd:schema xmlns:xsd="http://www.w3.org/2001/XMLSchema" xmlns:xs="http://www.w3.org/2001/XMLSchema" xmlns:p="http://schemas.microsoft.com/office/2006/metadata/properties" xmlns:ns3="15f3c3e9-d720-405b-9909-5c2894843c5e" xmlns:ns4="49f2c8c3-8183-485e-832b-d0a0fc7341fb" targetNamespace="http://schemas.microsoft.com/office/2006/metadata/properties" ma:root="true" ma:fieldsID="5cb45b9411f1ed398bff7c081c27adac" ns3:_="" ns4:_="">
    <xsd:import namespace="15f3c3e9-d720-405b-9909-5c2894843c5e"/>
    <xsd:import namespace="49f2c8c3-8183-485e-832b-d0a0fc7341f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f3c3e9-d720-405b-9909-5c2894843c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f2c8c3-8183-485e-832b-d0a0fc7341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83A9E4-4FA2-420F-AF4A-EF8E1521F6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E8852C-4C9C-449B-9401-4BBAC33291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f3c3e9-d720-405b-9909-5c2894843c5e"/>
    <ds:schemaRef ds:uri="49f2c8c3-8183-485e-832b-d0a0fc7341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AC0CB70-48BF-4400-9B2E-CE39DCDCA7E3}">
  <ds:schemaRefs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49f2c8c3-8183-485e-832b-d0a0fc7341fb"/>
    <ds:schemaRef ds:uri="http://purl.org/dc/dcmitype/"/>
    <ds:schemaRef ds:uri="http://schemas.microsoft.com/office/2006/documentManagement/types"/>
    <ds:schemaRef ds:uri="15f3c3e9-d720-405b-9909-5c2894843c5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1551</TotalTime>
  <Words>1342</Words>
  <Application>Microsoft Office PowerPoint</Application>
  <PresentationFormat>Widescreen</PresentationFormat>
  <Paragraphs>140</Paragraphs>
  <Slides>17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7" baseType="lpstr">
      <vt:lpstr>MS PGothic</vt:lpstr>
      <vt:lpstr>Arial</vt:lpstr>
      <vt:lpstr>Arial Black</vt:lpstr>
      <vt:lpstr>Calibri</vt:lpstr>
      <vt:lpstr>Calibri Light</vt:lpstr>
      <vt:lpstr>Century</vt:lpstr>
      <vt:lpstr>Roboto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Corsi semestrali e annuali  ed esami di 1 anno, 24/25 frequenza obbligatoria</vt:lpstr>
      <vt:lpstr>Corsi semestrali ed annuali  ed esami di 2 anno ( 24/25) frequenza obbligatoria</vt:lpstr>
      <vt:lpstr>Percorso Opzionale in inglese ( microcredentials 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temporaneo</dc:creator>
  <cp:lastModifiedBy>Loredana Pasquot</cp:lastModifiedBy>
  <cp:revision>107</cp:revision>
  <dcterms:created xsi:type="dcterms:W3CDTF">2018-04-18T14:44:54Z</dcterms:created>
  <dcterms:modified xsi:type="dcterms:W3CDTF">2024-05-28T18:21:22Z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0x0101005F2D63394A92AF4EA1939242F2FF55D6</vt:lpwstr>
  </property>
</Properties>
</file>