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5" r:id="rId2"/>
    <p:sldId id="266" r:id="rId3"/>
    <p:sldId id="267" r:id="rId4"/>
  </p:sldIdLst>
  <p:sldSz cx="7556500" cy="10680700"/>
  <p:notesSz cx="66421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315"/>
    <a:srgbClr val="8CC919"/>
    <a:srgbClr val="A3C413"/>
    <a:srgbClr val="9D9D9D"/>
    <a:srgbClr val="A1C432"/>
    <a:srgbClr val="008000"/>
    <a:srgbClr val="B7D05B"/>
    <a:srgbClr val="E3E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>
      <p:cViewPr>
        <p:scale>
          <a:sx n="100" d="100"/>
          <a:sy n="100" d="100"/>
        </p:scale>
        <p:origin x="2334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47976"/>
            <a:ext cx="6423025" cy="3718466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09841"/>
            <a:ext cx="5667375" cy="2578696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2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67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8648"/>
            <a:ext cx="1629370" cy="9051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8648"/>
            <a:ext cx="4793655" cy="9051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02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9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2761"/>
            <a:ext cx="6517481" cy="4442874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47666"/>
            <a:ext cx="6517481" cy="2336402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3242"/>
            <a:ext cx="3211513" cy="67768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3242"/>
            <a:ext cx="3211513" cy="67768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92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8651"/>
            <a:ext cx="6517481" cy="206444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18256"/>
            <a:ext cx="3196753" cy="1283167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1422"/>
            <a:ext cx="3196753" cy="573840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18256"/>
            <a:ext cx="3212497" cy="1283167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1422"/>
            <a:ext cx="3212497" cy="573840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1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7825"/>
            <a:ext cx="3825478" cy="7590220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6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7825"/>
            <a:ext cx="3825478" cy="7590220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8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8651"/>
            <a:ext cx="6517481" cy="206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3242"/>
            <a:ext cx="6517481" cy="677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899429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6AF4-441E-F74F-BCE4-B27BEEDF2E2B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899429"/>
            <a:ext cx="2550319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899429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8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3329DF4-24AC-4964-829C-7E3CEEF9CD51}"/>
              </a:ext>
            </a:extLst>
          </p:cNvPr>
          <p:cNvSpPr/>
          <p:nvPr/>
        </p:nvSpPr>
        <p:spPr>
          <a:xfrm>
            <a:off x="347213" y="8920200"/>
            <a:ext cx="6755748" cy="1133525"/>
          </a:xfrm>
          <a:prstGeom prst="rect">
            <a:avLst/>
          </a:prstGeom>
          <a:solidFill>
            <a:srgbClr val="E3EECC"/>
          </a:solidFill>
          <a:ln>
            <a:solidFill>
              <a:srgbClr val="A1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CasellaDiTesto 3"/>
          <p:cNvSpPr txBox="1"/>
          <p:nvPr/>
        </p:nvSpPr>
        <p:spPr>
          <a:xfrm>
            <a:off x="400376" y="1679759"/>
            <a:ext cx="6755748" cy="984885"/>
          </a:xfrm>
          <a:prstGeom prst="rect">
            <a:avLst/>
          </a:prstGeom>
          <a:solidFill>
            <a:srgbClr val="A2C3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</a:t>
            </a:r>
            <a:r>
              <a:rPr lang="it-IT" sz="3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cienze</a:t>
            </a:r>
            <a:r>
              <a:rPr lang="it-IT"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Agrarie e Alimentari</a:t>
            </a:r>
            <a:br>
              <a:rPr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</a:b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Presentazione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dei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Corsi di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laurea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triennale</a:t>
            </a:r>
            <a:endParaRPr sz="2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</p:txBody>
      </p:sp>
      <p:sp>
        <p:nvSpPr>
          <p:cNvPr id="141" name="Sottotitolo 3"/>
          <p:cNvSpPr txBox="1"/>
          <p:nvPr/>
        </p:nvSpPr>
        <p:spPr>
          <a:xfrm>
            <a:off x="400376" y="2743201"/>
            <a:ext cx="6755748" cy="102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7242" tIns="37242" rIns="37242" bIns="37242">
            <a:spAutoFit/>
          </a:bodyPr>
          <a:lstStyle>
            <a:lvl1pPr defTabSz="779462">
              <a:lnSpc>
                <a:spcPct val="90000"/>
              </a:lnSpc>
              <a:spcBef>
                <a:spcPts val="800"/>
              </a:spcBef>
              <a:defRPr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Giovedì 5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</a:t>
            </a:r>
            <a:r>
              <a:rPr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febbraio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</a:t>
            </a:r>
            <a:r>
              <a:rPr lang="it-IT"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2026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- ore </a:t>
            </a:r>
            <a:r>
              <a:rPr lang="it-IT"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9:</a:t>
            </a:r>
            <a:r>
              <a:rPr sz="2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30</a:t>
            </a:r>
            <a:endParaRPr lang="it-IT" sz="2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C03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Via </a:t>
            </a:r>
            <a:r>
              <a:rPr lang="it-IT" sz="20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Mangiagalli</a:t>
            </a: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25 - Milano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</p:txBody>
      </p:sp>
      <p:sp>
        <p:nvSpPr>
          <p:cNvPr id="142" name="Rettangolo 6"/>
          <p:cNvSpPr txBox="1"/>
          <p:nvPr/>
        </p:nvSpPr>
        <p:spPr>
          <a:xfrm>
            <a:off x="347213" y="3772520"/>
            <a:ext cx="6755748" cy="637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9:30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	Benvenuto e p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resentazione dell’offerta didattica della Facoltà </a:t>
            </a: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della Presidente del 	Comitato di Direzione, Prof.ssa Sara Borin</a:t>
            </a:r>
          </a:p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1200" i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seguire, presentazioni dei Corsi di laurea a cura dei Presidenti di Collegio Didattico:</a:t>
            </a:r>
          </a:p>
          <a:p>
            <a:pPr marL="539750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1200" b="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539750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I corsi di laurea triennale dell’area Alimentare: </a:t>
            </a: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Scienze e tecnologie per alimenti sostenibili</a:t>
            </a: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Scienze della ristorazione e distribuzione degli alimenti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della Prof.ssa Claudia Picozzi</a:t>
            </a:r>
            <a:endParaRPr lang="it-IT" sz="1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Viticoltura ed enologia</a:t>
            </a:r>
          </a:p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	</a:t>
            </a: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a cura del</a:t>
            </a:r>
            <a:r>
              <a:rPr lang="it-IT" sz="120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Prof. Antonio Tirelli</a:t>
            </a:r>
          </a:p>
          <a:p>
            <a:pPr marL="539750">
              <a:spcBef>
                <a:spcPts val="800"/>
              </a:spcBef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I corsi di laurea triennale dell’area Agraria: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</a:t>
            </a: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Produzione e protezione delle piante e dei sistemi del verde</a:t>
            </a: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Agricoltura sostenibile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 Prof. Fabio Quaglino </a:t>
            </a:r>
            <a:endParaRPr lang="it-IT" sz="1200" b="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Sistemi digitali in agricoltura 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(laurea professionalizzante) </a:t>
            </a:r>
            <a:r>
              <a:rPr lang="it-IT" sz="120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	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 Prof. Aldo Calcante</a:t>
            </a:r>
          </a:p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1200" i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	I corsi di laurea triennale con lezioni in sedi diverse: </a:t>
            </a: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Valorizzazione e tutela dell’ambiente e del territorio montano 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della Prof.ssa Anna Giorgi </a:t>
            </a:r>
            <a:endParaRPr lang="it-IT" sz="1200" b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Biotecnologia – indirizzo agroalimentare 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della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Prof.ssa Gabriella Consonni</a:t>
            </a:r>
            <a:endParaRPr lang="it-IT" sz="1200" b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714375" indent="-171450">
              <a:buClr>
                <a:srgbClr val="A1C432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Tecnologie e gestione dell’impresa casearia 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(laurea professionalizzante) </a:t>
            </a:r>
          </a:p>
          <a:p>
            <a:pPr marL="542925">
              <a:buClr>
                <a:srgbClr val="A1C432"/>
              </a:buClr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cura del Prof. Paolo D’</a:t>
            </a:r>
            <a:r>
              <a:rPr lang="it-IT" sz="1200" b="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Incecco</a:t>
            </a:r>
            <a:endParaRPr lang="it-IT" sz="1200" i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>
              <a:spcBef>
                <a:spcPts val="800"/>
              </a:spcBef>
              <a:tabLst>
                <a:tab pos="54292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 seguire, domande e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lang="it-IT" sz="12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spiegazione dell’organizzazione della seconda parte </a:t>
            </a:r>
            <a:r>
              <a:rPr lang="it-IT" sz="1200" b="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(vedi foglio successivo)</a:t>
            </a:r>
          </a:p>
          <a:p>
            <a:pPr>
              <a:defRPr sz="1200" i="1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it-IT" sz="1100" b="0" i="1" dirty="0">
              <a:latin typeface="Sora" pitchFamily="2" charset="0"/>
              <a:cs typeface="Sora" pitchFamily="2" charset="0"/>
            </a:endParaRPr>
          </a:p>
          <a:p>
            <a:pPr defTabSz="914400" hangingPunct="0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Il giorno dell’evento presentati all’ingresso dell’Aula C03 per registrare la tua presenza: al termine dell’incontro ti sarà inviata un’e-mail con il questionario di soddisfazione che, se compilato, ti permetterà di ricevere l’attestato di partecipazione. </a:t>
            </a:r>
          </a:p>
          <a:p>
            <a:pPr defTabSz="914400" hangingPunct="0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Registrati al portale </a:t>
            </a:r>
            <a:r>
              <a:rPr kumimoji="0" lang="it-IT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Bold"/>
              </a:rPr>
              <a:t>cosp.orientamentounimi.it</a:t>
            </a:r>
            <a:r>
              <a:rPr kumimoji="0" lang="it-IT" sz="12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Bold"/>
              </a:rPr>
              <a:t> 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per iscriverti all’incontro  e alle attività proposte nella seconda parte della mattinata. L'accesso è consentito solo agli iscritti fino ad esaurimento dei posti.</a:t>
            </a:r>
            <a:endParaRPr lang="it-IT" sz="1200" b="1" i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6"/>
          <p:cNvSpPr txBox="1"/>
          <p:nvPr/>
        </p:nvSpPr>
        <p:spPr>
          <a:xfrm>
            <a:off x="400376" y="3232302"/>
            <a:ext cx="6755748" cy="696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SECONDA PARTE: </a:t>
            </a:r>
            <a:r>
              <a:rPr lang="it-IT" sz="14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Esploriamo la facoltà di agraria e l’offerta didattica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Al momento della registrazione sul portale COSP, potrai scegliere di partecipare fino ad un massimo di 3 attività (fino ad esaurimento posti) tra quelle in elenco </a:t>
            </a:r>
            <a:r>
              <a:rPr lang="it-IT" sz="120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(trovi la mappa dei luoghi nel prossimo foglio)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:</a:t>
            </a: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Agricoltura moderna per un futuro sostenibile: incontra gli studenti del corso di laurea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C12</a:t>
            </a:r>
            <a:endParaRPr lang="it-IT" sz="1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Crazy for </a:t>
            </a:r>
            <a:r>
              <a:rPr lang="it-IT" sz="12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plants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...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Serra patologia/genetica</a:t>
            </a:r>
            <a:endParaRPr lang="it-IT" sz="1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Dalla salute della vite alla qualità della vita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Serra patologia/genetica</a:t>
            </a:r>
            <a:endParaRPr lang="it-IT" sz="1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L'agricoltura incontra il mondo del digitale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Sala Riunioni ex Ingegneria agraria</a:t>
            </a: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Quanto ne sai di montagna e di UNIMONT?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C05</a:t>
            </a:r>
            <a:endParaRPr lang="it-IT" sz="12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 parola ai tirocinanti e laureati di Scienze e tecnologie della ristorazione e Scienze e tecnologie per alimenti sostenibili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C04</a:t>
            </a:r>
            <a:endParaRPr lang="it-IT" sz="1200" dirty="0">
              <a:highlight>
                <a:srgbClr val="A1C432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Esplora l’innovazione nell’industria alimentare: visita al pastificio pilota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Impianto pilota di pastificazione</a:t>
            </a: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Il cibo attraverso i sensi: visita al laboratorio di analisi sensoriale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LAB Analisi Sensoriale</a:t>
            </a:r>
            <a:endParaRPr lang="it-IT" sz="1200" dirty="0">
              <a:highlight>
                <a:srgbClr val="A3C413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Osservare l'invisibile: i microrganismi negli alimenti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Laboratori Didattici di Microbiologia</a:t>
            </a:r>
            <a:endParaRPr lang="it-IT" sz="1200" dirty="0">
              <a:highlight>
                <a:srgbClr val="A3C413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Missione molecola: viaggio </a:t>
            </a:r>
            <a:r>
              <a:rPr lang="it-IT" sz="12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bio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-chimico e biotech nel mondo agroalimentare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LAB di Biochimica</a:t>
            </a:r>
            <a:endParaRPr lang="it-IT" sz="1200" dirty="0">
              <a:highlight>
                <a:srgbClr val="A3C413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Esperienza di laboratorio nel controllo qualità dei formaggi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Centro per lo Studio del Latte  -  LAB Industrie</a:t>
            </a:r>
            <a:endParaRPr lang="it-IT" sz="1200" dirty="0">
              <a:highlight>
                <a:srgbClr val="A1C432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Piante Biotech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LAB di colture in vitro</a:t>
            </a:r>
            <a:endParaRPr lang="it-IT" sz="1200" dirty="0">
              <a:highlight>
                <a:srgbClr val="A3C413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Alimentazione e salute: un percorso di informazione e disinformazione </a:t>
            </a:r>
            <a:r>
              <a:rPr lang="it-IT" sz="1200" dirty="0">
                <a:solidFill>
                  <a:schemeClr val="bg1"/>
                </a:solidFill>
                <a:highlight>
                  <a:srgbClr val="A1C432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Magna C03</a:t>
            </a: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Connessi alla radice: come la pianta parla con il suolo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Betto</a:t>
            </a:r>
          </a:p>
          <a:p>
            <a:pPr marL="265113" lvl="0" indent="-265113">
              <a:spcAft>
                <a:spcPts val="600"/>
              </a:spcAft>
              <a:buClr>
                <a:srgbClr val="A1C432"/>
              </a:buClr>
              <a:buSzPct val="110000"/>
              <a:buFont typeface="+mj-lt"/>
              <a:buAutoNum type="arabicPeriod"/>
            </a:pPr>
            <a:r>
              <a:rPr lang="it-IT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Microrganismi: preziosi alleati per l’agricoltura e l’ambiente </a:t>
            </a:r>
            <a:r>
              <a:rPr lang="it-IT" sz="1200" dirty="0">
                <a:solidFill>
                  <a:schemeClr val="bg1"/>
                </a:solidFill>
                <a:highlight>
                  <a:srgbClr val="A3C413"/>
                </a:highlight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LAB 3052</a:t>
            </a:r>
            <a:endParaRPr lang="it-IT" sz="1200" dirty="0">
              <a:highlight>
                <a:srgbClr val="A3C413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lnSpc>
                <a:spcPct val="107000"/>
              </a:lnSpc>
            </a:pPr>
            <a:endParaRPr lang="it-IT" sz="8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Le attività si svolgeranno in contemporanea, in turni ripetuti della durata di circa 30 minuti </a:t>
            </a:r>
            <a:r>
              <a:rPr lang="it-IT" sz="12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(nel tuo pannello personale, sul sito cosp.orientamentounimi.it, troverai tutte le tue iscrizioni)</a:t>
            </a: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05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just"/>
            <a:endParaRPr lang="it-IT" sz="400" cap="small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just"/>
            <a:r>
              <a:rPr lang="it-IT" sz="13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Nel corridoio di fronte all’aula C03 saranno disponibili 9 stazioni, una per corso di laurea, dove potrai trovare volantini, un pannello con un poster illustrativo e una persona disponibile a rispondere alle tue domande</a:t>
            </a:r>
            <a:endParaRPr lang="it-IT" sz="1300" b="0" cap="small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4E94520-88BA-40FD-B2C0-20F34718D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89156"/>
              </p:ext>
            </p:extLst>
          </p:nvPr>
        </p:nvGraphicFramePr>
        <p:xfrm>
          <a:off x="1167786" y="9116072"/>
          <a:ext cx="5220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09">
                  <a:extLst>
                    <a:ext uri="{9D8B030D-6E8A-4147-A177-3AD203B41FA5}">
                      <a16:colId xmlns:a16="http://schemas.microsoft.com/office/drawing/2014/main" val="2906967934"/>
                    </a:ext>
                  </a:extLst>
                </a:gridCol>
                <a:gridCol w="1740309">
                  <a:extLst>
                    <a:ext uri="{9D8B030D-6E8A-4147-A177-3AD203B41FA5}">
                      <a16:colId xmlns:a16="http://schemas.microsoft.com/office/drawing/2014/main" val="76674805"/>
                    </a:ext>
                  </a:extLst>
                </a:gridCol>
                <a:gridCol w="1740309">
                  <a:extLst>
                    <a:ext uri="{9D8B030D-6E8A-4147-A177-3AD203B41FA5}">
                      <a16:colId xmlns:a16="http://schemas.microsoft.com/office/drawing/2014/main" val="72737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1° turno: ore 10:40 </a:t>
                      </a:r>
                    </a:p>
                  </a:txBody>
                  <a:tcPr>
                    <a:solidFill>
                      <a:srgbClr val="A1C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2° turno: ore 11:20 </a:t>
                      </a:r>
                    </a:p>
                  </a:txBody>
                  <a:tcPr>
                    <a:solidFill>
                      <a:srgbClr val="E3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3° turno: ore 12:00 </a:t>
                      </a:r>
                    </a:p>
                  </a:txBody>
                  <a:tcPr>
                    <a:solidFill>
                      <a:srgbClr val="A1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2456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6E201389-308E-42B3-BFFC-11E57DB52A0A}"/>
              </a:ext>
            </a:extLst>
          </p:cNvPr>
          <p:cNvSpPr/>
          <p:nvPr/>
        </p:nvSpPr>
        <p:spPr>
          <a:xfrm>
            <a:off x="393044" y="9486912"/>
            <a:ext cx="6755748" cy="626561"/>
          </a:xfrm>
          <a:prstGeom prst="rect">
            <a:avLst/>
          </a:prstGeom>
          <a:noFill/>
          <a:ln w="19050">
            <a:solidFill>
              <a:srgbClr val="A1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EEA454A9-44D6-B336-B990-6DD7D03B1784}"/>
              </a:ext>
            </a:extLst>
          </p:cNvPr>
          <p:cNvSpPr txBox="1"/>
          <p:nvPr/>
        </p:nvSpPr>
        <p:spPr>
          <a:xfrm>
            <a:off x="400376" y="1534721"/>
            <a:ext cx="6755748" cy="984885"/>
          </a:xfrm>
          <a:prstGeom prst="rect">
            <a:avLst/>
          </a:prstGeom>
          <a:solidFill>
            <a:srgbClr val="A2C3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</a:t>
            </a:r>
            <a:r>
              <a:rPr lang="it-IT" sz="36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cienze</a:t>
            </a:r>
            <a:r>
              <a:rPr lang="it-IT"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Agrarie e Alimentari</a:t>
            </a:r>
            <a:br>
              <a:rPr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</a:b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Presentazione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dei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Corsi di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laurea</a:t>
            </a:r>
            <a:r>
              <a:rPr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triennale</a:t>
            </a:r>
            <a:endParaRPr sz="2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</p:txBody>
      </p:sp>
      <p:sp>
        <p:nvSpPr>
          <p:cNvPr id="6" name="Sottotitolo 3">
            <a:extLst>
              <a:ext uri="{FF2B5EF4-FFF2-40B4-BE49-F238E27FC236}">
                <a16:creationId xmlns:a16="http://schemas.microsoft.com/office/drawing/2014/main" id="{5020F322-30B8-ABC6-65D1-7AE0092A4C22}"/>
              </a:ext>
            </a:extLst>
          </p:cNvPr>
          <p:cNvSpPr txBox="1"/>
          <p:nvPr/>
        </p:nvSpPr>
        <p:spPr>
          <a:xfrm>
            <a:off x="393044" y="2592127"/>
            <a:ext cx="6755748" cy="56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7242" tIns="37242" rIns="37242" bIns="37242">
            <a:spAutoFit/>
          </a:bodyPr>
          <a:lstStyle>
            <a:lvl1pPr defTabSz="779462">
              <a:lnSpc>
                <a:spcPct val="90000"/>
              </a:lnSpc>
              <a:spcBef>
                <a:spcPts val="800"/>
              </a:spcBef>
              <a:defRPr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200" dirty="0">
                <a:latin typeface="Sora" pitchFamily="2" charset="0"/>
                <a:cs typeface="Sora" pitchFamily="2" charset="0"/>
              </a:rPr>
              <a:t>Giovedì 5</a:t>
            </a:r>
            <a:r>
              <a:rPr sz="1200" dirty="0">
                <a:latin typeface="Sora" pitchFamily="2" charset="0"/>
                <a:cs typeface="Sora" pitchFamily="2" charset="0"/>
              </a:rPr>
              <a:t> </a:t>
            </a:r>
            <a:r>
              <a:rPr sz="1200" dirty="0" err="1">
                <a:latin typeface="Sora" pitchFamily="2" charset="0"/>
                <a:cs typeface="Sora" pitchFamily="2" charset="0"/>
              </a:rPr>
              <a:t>febbraio</a:t>
            </a:r>
            <a:r>
              <a:rPr sz="1200" dirty="0">
                <a:latin typeface="Sora" pitchFamily="2" charset="0"/>
                <a:cs typeface="Sora" pitchFamily="2" charset="0"/>
              </a:rPr>
              <a:t> </a:t>
            </a:r>
            <a:r>
              <a:rPr lang="it-IT" sz="1200" dirty="0">
                <a:latin typeface="Sora" pitchFamily="2" charset="0"/>
                <a:cs typeface="Sora" pitchFamily="2" charset="0"/>
              </a:rPr>
              <a:t>2026</a:t>
            </a:r>
            <a:r>
              <a:rPr sz="1200" dirty="0">
                <a:latin typeface="Sora" pitchFamily="2" charset="0"/>
                <a:cs typeface="Sora" pitchFamily="2" charset="0"/>
              </a:rPr>
              <a:t> - ore </a:t>
            </a:r>
            <a:r>
              <a:rPr lang="it-IT" sz="1200" dirty="0">
                <a:latin typeface="Sora" pitchFamily="2" charset="0"/>
                <a:cs typeface="Sora" pitchFamily="2" charset="0"/>
              </a:rPr>
              <a:t>9:</a:t>
            </a:r>
            <a:r>
              <a:rPr sz="1200" dirty="0">
                <a:latin typeface="Sora" pitchFamily="2" charset="0"/>
                <a:cs typeface="Sora" pitchFamily="2" charset="0"/>
              </a:rPr>
              <a:t>30</a:t>
            </a:r>
            <a:endParaRPr lang="it-IT" sz="1200" dirty="0">
              <a:latin typeface="Sora" pitchFamily="2" charset="0"/>
              <a:cs typeface="Sora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000" dirty="0">
                <a:latin typeface="Sora" pitchFamily="2" charset="0"/>
                <a:cs typeface="Sora" pitchFamily="2" charset="0"/>
              </a:rPr>
              <a:t>Aula C03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000" dirty="0">
                <a:latin typeface="Sora" pitchFamily="2" charset="0"/>
                <a:cs typeface="Sora" pitchFamily="2" charset="0"/>
              </a:rPr>
              <a:t>Via </a:t>
            </a:r>
            <a:r>
              <a:rPr lang="it-IT" sz="1000" dirty="0" err="1">
                <a:latin typeface="Sora" pitchFamily="2" charset="0"/>
                <a:cs typeface="Sora" pitchFamily="2" charset="0"/>
              </a:rPr>
              <a:t>Mangiagalli</a:t>
            </a:r>
            <a:r>
              <a:rPr lang="it-IT" sz="1000" dirty="0">
                <a:latin typeface="Sora" pitchFamily="2" charset="0"/>
                <a:cs typeface="Sora" pitchFamily="2" charset="0"/>
              </a:rPr>
              <a:t> 25 - Milano</a:t>
            </a:r>
            <a:endParaRPr sz="1000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6"/>
          <p:cNvSpPr txBox="1"/>
          <p:nvPr/>
        </p:nvSpPr>
        <p:spPr>
          <a:xfrm>
            <a:off x="400376" y="4048002"/>
            <a:ext cx="6755748" cy="26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b="0" cap="small" dirty="0">
              <a:latin typeface="Archivo" pitchFamily="2" charset="0"/>
              <a:ea typeface="Montserrat Regular"/>
              <a:cs typeface="Archivo" pitchFamily="2" charset="0"/>
              <a:sym typeface="Montserrat Regular"/>
            </a:endParaRPr>
          </a:p>
        </p:txBody>
      </p:sp>
      <p:pic>
        <p:nvPicPr>
          <p:cNvPr id="11" name="Immagine 10" descr="Immagine che contiene testo, diagramma, Piano, schermata&#10;&#10;Descrizione generata automaticamente">
            <a:extLst>
              <a:ext uri="{FF2B5EF4-FFF2-40B4-BE49-F238E27FC236}">
                <a16:creationId xmlns:a16="http://schemas.microsoft.com/office/drawing/2014/main" id="{EE5C50A9-0772-2669-945C-08B8AE40F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1" r="36401" b="3329"/>
          <a:stretch/>
        </p:blipFill>
        <p:spPr>
          <a:xfrm>
            <a:off x="471714" y="1742325"/>
            <a:ext cx="3881366" cy="79092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C81D55-0CC3-6DA9-E046-EEFF12ED1063}"/>
              </a:ext>
            </a:extLst>
          </p:cNvPr>
          <p:cNvSpPr txBox="1"/>
          <p:nvPr/>
        </p:nvSpPr>
        <p:spPr>
          <a:xfrm>
            <a:off x="4325527" y="4742508"/>
            <a:ext cx="311544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endParaRPr lang="it-IT" sz="800" b="1" dirty="0">
              <a:highlight>
                <a:srgbClr val="9D9D9D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r>
              <a:rPr lang="it-IT" sz="1300" b="1" dirty="0">
                <a:solidFill>
                  <a:schemeClr val="bg1"/>
                </a:solidFill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</a:t>
            </a:r>
            <a:r>
              <a:rPr lang="it-IT" sz="1300" b="1" dirty="0">
                <a:solidFill>
                  <a:srgbClr val="A1C432"/>
                </a:solidFill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 </a:t>
            </a:r>
            <a:r>
              <a:rPr lang="it-IT" sz="1300" dirty="0">
                <a:solidFill>
                  <a:srgbClr val="A1C432"/>
                </a:solidFill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 </a:t>
            </a:r>
            <a:r>
              <a:rPr lang="it-IT" sz="1300" dirty="0"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</a:t>
            </a:r>
            <a:r>
              <a:rPr lang="it-IT" sz="1300" b="1" dirty="0">
                <a:solidFill>
                  <a:schemeClr val="bg1"/>
                </a:solidFill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 	</a:t>
            </a:r>
            <a:endParaRPr lang="it-IT" sz="1300" dirty="0"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r>
              <a:rPr lang="it-IT" sz="1300" dirty="0"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</a:t>
            </a:r>
            <a:r>
              <a:rPr lang="it-IT" sz="13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 </a:t>
            </a:r>
            <a:r>
              <a:rPr lang="it-IT" sz="1300" dirty="0"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  	</a:t>
            </a:r>
          </a:p>
          <a:p>
            <a:pPr>
              <a:tabLst>
                <a:tab pos="357188" algn="l"/>
              </a:tabLst>
            </a:pPr>
            <a:endParaRPr lang="it-IT" sz="900" b="1" dirty="0">
              <a:solidFill>
                <a:schemeClr val="bg1"/>
              </a:solidFill>
              <a:highlight>
                <a:srgbClr val="000080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r>
              <a:rPr lang="it-IT" sz="1300" dirty="0"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</a:t>
            </a:r>
            <a:endParaRPr lang="it-IT" sz="13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8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r>
              <a:rPr lang="it-IT" sz="1300" dirty="0">
                <a:latin typeface="Sora" pitchFamily="2" charset="0"/>
                <a:ea typeface="Source Sans Pro" panose="020B0503030403020204" pitchFamily="34" charset="0"/>
                <a:cs typeface="Sora" pitchFamily="2" charset="0"/>
              </a:rPr>
              <a:t>	</a:t>
            </a:r>
          </a:p>
          <a:p>
            <a:pPr>
              <a:tabLst>
                <a:tab pos="357188" algn="l"/>
              </a:tabLst>
            </a:pPr>
            <a:endParaRPr lang="it-IT" sz="8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1300" dirty="0"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8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1300" b="1" dirty="0">
              <a:solidFill>
                <a:schemeClr val="bg1"/>
              </a:solidFill>
              <a:highlight>
                <a:srgbClr val="000080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13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1300" b="1" dirty="0">
              <a:solidFill>
                <a:schemeClr val="bg1"/>
              </a:solidFill>
              <a:highlight>
                <a:srgbClr val="A1C432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357188" algn="l"/>
              </a:tabLst>
            </a:pPr>
            <a:endParaRPr lang="it-IT" sz="1300" b="1" dirty="0">
              <a:solidFill>
                <a:schemeClr val="bg1"/>
              </a:solidFill>
              <a:highlight>
                <a:srgbClr val="000080"/>
              </a:highlight>
              <a:latin typeface="Sora" pitchFamily="2" charset="0"/>
              <a:ea typeface="Source Sans Pro" panose="020B0503030403020204" pitchFamily="34" charset="0"/>
              <a:cs typeface="Sora" pitchFamily="2" charset="0"/>
            </a:endParaRPr>
          </a:p>
          <a:p>
            <a:pPr>
              <a:tabLst>
                <a:tab pos="266700" algn="l"/>
              </a:tabLst>
            </a:pPr>
            <a:endParaRPr lang="it-IT" sz="1300" dirty="0">
              <a:latin typeface="Sora" pitchFamily="2" charset="0"/>
              <a:cs typeface="Sora" pitchFamily="2" charset="0"/>
            </a:endParaRPr>
          </a:p>
          <a:p>
            <a:endParaRPr lang="it-IT" sz="1200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C08ACD-1687-2003-BFE8-26F3A1C56523}"/>
              </a:ext>
            </a:extLst>
          </p:cNvPr>
          <p:cNvSpPr txBox="1"/>
          <p:nvPr/>
        </p:nvSpPr>
        <p:spPr>
          <a:xfrm>
            <a:off x="2114895" y="2408570"/>
            <a:ext cx="146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    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5 </a:t>
            </a:r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6 </a:t>
            </a:r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it-IT" sz="1400" b="1" dirty="0">
                <a:solidFill>
                  <a:srgbClr val="A1C432"/>
                </a:solidFill>
                <a:latin typeface="Sora" pitchFamily="2" charset="0"/>
                <a:cs typeface="Sora" pitchFamily="2" charset="0"/>
              </a:rPr>
              <a:t>    </a:t>
            </a:r>
            <a:r>
              <a:rPr lang="it-IT" sz="1400" b="1" dirty="0">
                <a:solidFill>
                  <a:schemeClr val="bg1"/>
                </a:solidFill>
                <a:highlight>
                  <a:srgbClr val="008000"/>
                </a:highlight>
                <a:latin typeface="Sora" pitchFamily="2" charset="0"/>
                <a:cs typeface="Sora" pitchFamily="2" charset="0"/>
              </a:rPr>
              <a:t>13</a:t>
            </a:r>
          </a:p>
          <a:p>
            <a:endParaRPr lang="it-IT" sz="800" b="1" dirty="0">
              <a:solidFill>
                <a:schemeClr val="bg1"/>
              </a:solidFill>
              <a:highlight>
                <a:srgbClr val="000080"/>
              </a:highlight>
              <a:latin typeface="Sora" pitchFamily="2" charset="0"/>
              <a:cs typeface="Sora" pitchFamily="2" charset="0"/>
            </a:endParaRPr>
          </a:p>
          <a:p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        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  </a:t>
            </a:r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9 </a:t>
            </a:r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15</a:t>
            </a:r>
            <a:r>
              <a:rPr lang="it-IT" sz="14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8BE960-7AF6-3C19-E99F-1930AEE5DB30}"/>
              </a:ext>
            </a:extLst>
          </p:cNvPr>
          <p:cNvSpPr txBox="1"/>
          <p:nvPr/>
        </p:nvSpPr>
        <p:spPr>
          <a:xfrm>
            <a:off x="942521" y="4432272"/>
            <a:ext cx="590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10   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C6C7F7-7972-E9EF-B8E9-236CBF3E4545}"/>
              </a:ext>
            </a:extLst>
          </p:cNvPr>
          <p:cNvSpPr txBox="1"/>
          <p:nvPr/>
        </p:nvSpPr>
        <p:spPr>
          <a:xfrm>
            <a:off x="1350550" y="630056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11</a:t>
            </a:r>
            <a:r>
              <a:rPr lang="it-IT" sz="1400" b="1" dirty="0">
                <a:solidFill>
                  <a:srgbClr val="B7D05B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087D7F-957C-F2D0-4E86-B60B259B9F0C}"/>
              </a:ext>
            </a:extLst>
          </p:cNvPr>
          <p:cNvSpPr txBox="1"/>
          <p:nvPr/>
        </p:nvSpPr>
        <p:spPr>
          <a:xfrm>
            <a:off x="2618636" y="783685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4</a:t>
            </a:r>
            <a:r>
              <a:rPr lang="it-IT" sz="1400" b="1" dirty="0">
                <a:solidFill>
                  <a:srgbClr val="A1C432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endParaRPr lang="it-IT" sz="1400" dirty="0">
              <a:solidFill>
                <a:srgbClr val="A1C432"/>
              </a:solidFill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0928215-0D54-1C38-8169-1561FAE54789}"/>
              </a:ext>
            </a:extLst>
          </p:cNvPr>
          <p:cNvSpPr txBox="1"/>
          <p:nvPr/>
        </p:nvSpPr>
        <p:spPr>
          <a:xfrm>
            <a:off x="2073260" y="820618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2 - 3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4D8343-4E5C-DC0C-3D7E-E0920D71F11B}"/>
              </a:ext>
            </a:extLst>
          </p:cNvPr>
          <p:cNvSpPr txBox="1"/>
          <p:nvPr/>
        </p:nvSpPr>
        <p:spPr>
          <a:xfrm>
            <a:off x="2652439" y="8206187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  <a:latin typeface="Sora" pitchFamily="2" charset="0"/>
                <a:cs typeface="Sora" pitchFamily="2" charset="0"/>
              </a:rPr>
              <a:t>SERRA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31B43A-F817-33DE-CE85-69BDDA17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0000" l="9881" r="89949">
                        <a14:foregroundMark x1="54855" y1="29778" x2="54855" y2="29778"/>
                        <a14:foregroundMark x1="23850" y1="18444" x2="26746" y2="95556"/>
                        <a14:foregroundMark x1="26746" y1="95556" x2="91652" y2="71556"/>
                        <a14:foregroundMark x1="91652" y1="71556" x2="46678" y2="5111"/>
                        <a14:foregroundMark x1="46678" y1="5111" x2="14480" y2="66444"/>
                        <a14:foregroundMark x1="14480" y1="66444" x2="82964" y2="65556"/>
                        <a14:foregroundMark x1="82964" y1="65556" x2="38842" y2="12889"/>
                        <a14:foregroundMark x1="38842" y1="12889" x2="77002" y2="69333"/>
                        <a14:foregroundMark x1="77002" y1="69333" x2="52811" y2="49778"/>
                        <a14:backgroundMark x1="92675" y1="8222" x2="92675" y2="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260" y="6281897"/>
            <a:ext cx="851670" cy="6528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9D545E-95A6-A798-8ED1-7ADF4A68219E}"/>
              </a:ext>
            </a:extLst>
          </p:cNvPr>
          <p:cNvSpPr txBox="1"/>
          <p:nvPr/>
        </p:nvSpPr>
        <p:spPr>
          <a:xfrm>
            <a:off x="2217913" y="3955669"/>
            <a:ext cx="400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7</a:t>
            </a:r>
            <a:r>
              <a:rPr lang="it-IT" sz="1400" b="1" dirty="0">
                <a:solidFill>
                  <a:srgbClr val="A2C315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  </a:t>
            </a:r>
            <a:endParaRPr 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37B161-03B8-4149-6C38-03996B30CFB8}"/>
              </a:ext>
            </a:extLst>
          </p:cNvPr>
          <p:cNvSpPr txBox="1"/>
          <p:nvPr/>
        </p:nvSpPr>
        <p:spPr>
          <a:xfrm>
            <a:off x="2002149" y="582663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8</a:t>
            </a:r>
            <a:r>
              <a:rPr lang="it-IT" sz="1400" b="1" dirty="0">
                <a:solidFill>
                  <a:srgbClr val="B7D05B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A704F9-CA38-D333-29D3-A328C801C0E7}"/>
              </a:ext>
            </a:extLst>
          </p:cNvPr>
          <p:cNvSpPr txBox="1"/>
          <p:nvPr/>
        </p:nvSpPr>
        <p:spPr>
          <a:xfrm>
            <a:off x="2944479" y="6581291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12</a:t>
            </a:r>
            <a:r>
              <a:rPr lang="it-IT" sz="1400" b="1" dirty="0">
                <a:solidFill>
                  <a:srgbClr val="B7D05B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6789F8-FE73-81F4-CE5D-8877BED54006}"/>
              </a:ext>
            </a:extLst>
          </p:cNvPr>
          <p:cNvSpPr txBox="1"/>
          <p:nvPr/>
        </p:nvSpPr>
        <p:spPr>
          <a:xfrm>
            <a:off x="2363564" y="6826305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14</a:t>
            </a:r>
            <a:r>
              <a:rPr lang="it-IT" sz="1400" b="1" dirty="0">
                <a:solidFill>
                  <a:srgbClr val="B7D05B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.</a:t>
            </a:r>
            <a:r>
              <a:rPr lang="it-IT" sz="1400" b="1" dirty="0">
                <a:solidFill>
                  <a:schemeClr val="bg1"/>
                </a:solidFill>
                <a:highlight>
                  <a:srgbClr val="A1C432"/>
                </a:highlight>
                <a:latin typeface="Sora" pitchFamily="2" charset="0"/>
                <a:cs typeface="Sora" pitchFamily="2" charset="0"/>
              </a:rPr>
              <a:t> </a:t>
            </a:r>
            <a:endParaRPr lang="it-IT" sz="1400" dirty="0">
              <a:highlight>
                <a:srgbClr val="A1C432"/>
              </a:highlight>
              <a:latin typeface="Sora" pitchFamily="2" charset="0"/>
              <a:cs typeface="Sora" pitchFamily="2" charset="0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38A26D6E-F203-63A8-B060-60D1F7312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92743"/>
              </p:ext>
            </p:extLst>
          </p:nvPr>
        </p:nvGraphicFramePr>
        <p:xfrm>
          <a:off x="4353080" y="2148633"/>
          <a:ext cx="2920957" cy="6789742"/>
        </p:xfrm>
        <a:graphic>
          <a:graphicData uri="http://schemas.openxmlformats.org/drawingml/2006/table">
            <a:tbl>
              <a:tblPr firstRow="1" bandRow="1"/>
              <a:tblGrid>
                <a:gridCol w="459384">
                  <a:extLst>
                    <a:ext uri="{9D8B030D-6E8A-4147-A177-3AD203B41FA5}">
                      <a16:colId xmlns:a16="http://schemas.microsoft.com/office/drawing/2014/main" val="1717354664"/>
                    </a:ext>
                  </a:extLst>
                </a:gridCol>
                <a:gridCol w="103506">
                  <a:extLst>
                    <a:ext uri="{9D8B030D-6E8A-4147-A177-3AD203B41FA5}">
                      <a16:colId xmlns:a16="http://schemas.microsoft.com/office/drawing/2014/main" val="3991251695"/>
                    </a:ext>
                  </a:extLst>
                </a:gridCol>
                <a:gridCol w="2358067">
                  <a:extLst>
                    <a:ext uri="{9D8B030D-6E8A-4147-A177-3AD203B41FA5}">
                      <a16:colId xmlns:a16="http://schemas.microsoft.com/office/drawing/2014/main" val="1706790892"/>
                    </a:ext>
                  </a:extLst>
                </a:gridCol>
              </a:tblGrid>
              <a:tr h="2767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EDIFICIO 21500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43596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indent="-1098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13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Aula Magna C03 </a:t>
                      </a:r>
                      <a:r>
                        <a:rPr lang="it-IT" sz="1200" kern="1200" cap="small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(seminterrato)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9637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5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Aula C05 </a:t>
                      </a:r>
                      <a:r>
                        <a:rPr lang="it-IT" sz="1200" kern="1200" cap="small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(seminterrato)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417367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6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Aula C04 </a:t>
                      </a:r>
                      <a:r>
                        <a:rPr lang="it-IT" sz="1200" kern="1200" cap="small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(seminterrato)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80097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Aula C12 </a:t>
                      </a: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(piano rialzato)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437699"/>
                  </a:ext>
                </a:extLst>
              </a:tr>
              <a:tr h="57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9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Laboratori didattici di Microbiologia 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(piano rialzato)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18803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15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LAB 3052 </a:t>
                      </a:r>
                      <a:r>
                        <a:rPr lang="it-IT" sz="1200" kern="1200" cap="small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(terzo piano)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05136"/>
                  </a:ext>
                </a:extLst>
              </a:tr>
              <a:tr h="2767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EDIFICIO 21060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316"/>
                  </a:ext>
                </a:extLst>
              </a:tr>
              <a:tr h="30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7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Impianto pilota di pastificazione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607814"/>
                  </a:ext>
                </a:extLst>
              </a:tr>
              <a:tr h="2767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EDIFICIO 21040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40063"/>
                  </a:ext>
                </a:extLst>
              </a:tr>
              <a:tr h="488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10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357505" algn="l"/>
                        </a:tabLs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LAB di Biochimica 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357505" algn="l"/>
                        </a:tabLst>
                      </a:pPr>
                      <a:r>
                        <a:rPr lang="it-IT" sz="1200" i="1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(scala esterna – </a:t>
                      </a: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 primo piano)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357505" algn="l"/>
                        </a:tabLst>
                      </a:pP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1458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11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Centro per lo Studio del Latte  – LAB Industrie </a:t>
                      </a: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(piano rialzato)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208011"/>
                  </a:ext>
                </a:extLst>
              </a:tr>
              <a:tr h="2767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EDIFICIO 21090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94647"/>
                  </a:ext>
                </a:extLst>
              </a:tr>
              <a:tr h="477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8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357505" algn="l"/>
                        </a:tabLs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LAB Analisi Sensoriale 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57505" algn="l"/>
                        </a:tabLst>
                      </a:pP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(seminterrato)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357505" algn="l"/>
                        </a:tabLst>
                      </a:pP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537742"/>
                  </a:ext>
                </a:extLst>
              </a:tr>
              <a:tr h="2767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EDIFICIO 21100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9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44696"/>
                  </a:ext>
                </a:extLst>
              </a:tr>
              <a:tr h="27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12</a:t>
                      </a: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LAB di colture in vitro </a:t>
                      </a:r>
                      <a:r>
                        <a:rPr lang="it-IT" sz="1200" kern="1200" cap="small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(seminterrato)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89736"/>
                  </a:ext>
                </a:extLst>
              </a:tr>
              <a:tr h="27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14</a:t>
                      </a: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Aula Betto </a:t>
                      </a:r>
                      <a:r>
                        <a:rPr lang="it-IT" sz="1200" kern="1200" cap="small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(primo piano)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3761"/>
                  </a:ext>
                </a:extLst>
              </a:tr>
              <a:tr h="27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4</a:t>
                      </a: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Sala Riunioni ex Ingegneria agraria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03724"/>
                  </a:ext>
                </a:extLst>
              </a:tr>
              <a:tr h="24885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400683"/>
                  </a:ext>
                </a:extLst>
              </a:tr>
              <a:tr h="2767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2 - 3</a:t>
                      </a:r>
                      <a:endParaRPr lang="it-IT" sz="14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C31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Serra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ra" pitchFamily="2" charset="0"/>
                        </a:rPr>
                        <a:t>Serra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106" marR="78106" marT="39053" marB="3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7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818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1935</TotalTime>
  <Words>811</Words>
  <Application>Microsoft Office PowerPoint</Application>
  <PresentationFormat>Personalizzato</PresentationFormat>
  <Paragraphs>123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Aptos</vt:lpstr>
      <vt:lpstr>Archivo</vt:lpstr>
      <vt:lpstr>Arial</vt:lpstr>
      <vt:lpstr>Calibri</vt:lpstr>
      <vt:lpstr>Calibri Light</vt:lpstr>
      <vt:lpstr>Sora</vt:lpstr>
      <vt:lpstr>Source Sans Pro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Ismail Lamamra</dc:creator>
  <cp:lastModifiedBy>Elisabetta Chinelli</cp:lastModifiedBy>
  <cp:revision>71</cp:revision>
  <cp:lastPrinted>2026-01-20T13:27:38Z</cp:lastPrinted>
  <dcterms:created xsi:type="dcterms:W3CDTF">2023-01-16T09:12:43Z</dcterms:created>
  <dcterms:modified xsi:type="dcterms:W3CDTF">2026-01-20T14:39:50Z</dcterms:modified>
</cp:coreProperties>
</file>